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Quicksand Bold" charset="1" panose="00000000000000000000"/>
      <p:regular r:id="rId29"/>
    </p:embeddedFont>
    <p:embeddedFont>
      <p:font typeface="Funtastic" charset="1" panose="00000000000000000000"/>
      <p:regular r:id="rId30"/>
    </p:embeddedFont>
    <p:embeddedFont>
      <p:font typeface="Quicksand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6777" y="2178300"/>
            <a:ext cx="3367297" cy="33672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1100" y="1181100"/>
            <a:ext cx="12645862" cy="7115496"/>
            <a:chOff x="0" y="0"/>
            <a:chExt cx="3330597" cy="1874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0597" cy="1874040"/>
            </a:xfrm>
            <a:custGeom>
              <a:avLst/>
              <a:gdLst/>
              <a:ahLst/>
              <a:cxnLst/>
              <a:rect r="r" b="b" t="t" l="l"/>
              <a:pathLst>
                <a:path h="1874040" w="3330597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2645862" cy="7115496"/>
            <a:chOff x="0" y="0"/>
            <a:chExt cx="3330597" cy="1874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30597" cy="1874040"/>
            </a:xfrm>
            <a:custGeom>
              <a:avLst/>
              <a:gdLst/>
              <a:ahLst/>
              <a:cxnLst/>
              <a:rect r="r" b="b" t="t" l="l"/>
              <a:pathLst>
                <a:path h="1874040" w="3330597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538839" y="2426038"/>
            <a:ext cx="6720461" cy="6832262"/>
          </a:xfrm>
          <a:custGeom>
            <a:avLst/>
            <a:gdLst/>
            <a:ahLst/>
            <a:cxnLst/>
            <a:rect r="r" b="b" t="t" l="l"/>
            <a:pathLst>
              <a:path h="6832262" w="6720461">
                <a:moveTo>
                  <a:pt x="0" y="0"/>
                </a:moveTo>
                <a:lnTo>
                  <a:pt x="6720461" y="0"/>
                </a:lnTo>
                <a:lnTo>
                  <a:pt x="6720461" y="6832262"/>
                </a:lnTo>
                <a:lnTo>
                  <a:pt x="0" y="6832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52199">
            <a:off x="15377777" y="1197819"/>
            <a:ext cx="1951752" cy="2456438"/>
          </a:xfrm>
          <a:custGeom>
            <a:avLst/>
            <a:gdLst/>
            <a:ahLst/>
            <a:cxnLst/>
            <a:rect r="r" b="b" t="t" l="l"/>
            <a:pathLst>
              <a:path h="2456438" w="1951752">
                <a:moveTo>
                  <a:pt x="0" y="0"/>
                </a:moveTo>
                <a:lnTo>
                  <a:pt x="1951752" y="0"/>
                </a:lnTo>
                <a:lnTo>
                  <a:pt x="1951752" y="2456438"/>
                </a:lnTo>
                <a:lnTo>
                  <a:pt x="0" y="245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44025" y="4738848"/>
            <a:ext cx="8451914" cy="3211373"/>
            <a:chOff x="0" y="0"/>
            <a:chExt cx="2226019" cy="8457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26019" cy="845794"/>
            </a:xfrm>
            <a:custGeom>
              <a:avLst/>
              <a:gdLst/>
              <a:ahLst/>
              <a:cxnLst/>
              <a:rect r="r" b="b" t="t" l="l"/>
              <a:pathLst>
                <a:path h="845794" w="2226019">
                  <a:moveTo>
                    <a:pt x="73280" y="0"/>
                  </a:moveTo>
                  <a:lnTo>
                    <a:pt x="2152739" y="0"/>
                  </a:lnTo>
                  <a:cubicBezTo>
                    <a:pt x="2172174" y="0"/>
                    <a:pt x="2190813" y="7721"/>
                    <a:pt x="2204556" y="21463"/>
                  </a:cubicBezTo>
                  <a:cubicBezTo>
                    <a:pt x="2218298" y="35206"/>
                    <a:pt x="2226019" y="53845"/>
                    <a:pt x="2226019" y="73280"/>
                  </a:cubicBezTo>
                  <a:lnTo>
                    <a:pt x="2226019" y="772514"/>
                  </a:lnTo>
                  <a:cubicBezTo>
                    <a:pt x="2226019" y="791949"/>
                    <a:pt x="2218298" y="810588"/>
                    <a:pt x="2204556" y="824331"/>
                  </a:cubicBezTo>
                  <a:cubicBezTo>
                    <a:pt x="2190813" y="838073"/>
                    <a:pt x="2172174" y="845794"/>
                    <a:pt x="2152739" y="845794"/>
                  </a:cubicBezTo>
                  <a:lnTo>
                    <a:pt x="73280" y="845794"/>
                  </a:lnTo>
                  <a:cubicBezTo>
                    <a:pt x="53845" y="845794"/>
                    <a:pt x="35206" y="838073"/>
                    <a:pt x="21463" y="824331"/>
                  </a:cubicBezTo>
                  <a:cubicBezTo>
                    <a:pt x="7721" y="810588"/>
                    <a:pt x="0" y="791949"/>
                    <a:pt x="0" y="772514"/>
                  </a:cubicBezTo>
                  <a:lnTo>
                    <a:pt x="0" y="73280"/>
                  </a:lnTo>
                  <a:cubicBezTo>
                    <a:pt x="0" y="53845"/>
                    <a:pt x="7721" y="35206"/>
                    <a:pt x="21463" y="21463"/>
                  </a:cubicBezTo>
                  <a:cubicBezTo>
                    <a:pt x="35206" y="7721"/>
                    <a:pt x="53845" y="0"/>
                    <a:pt x="73280" y="0"/>
                  </a:cubicBezTo>
                  <a:close/>
                </a:path>
              </a:pathLst>
            </a:custGeom>
            <a:solidFill>
              <a:srgbClr val="19486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226019" cy="912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19486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Key to Productivity and Efficiency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875369">
            <a:off x="8414509" y="-1085657"/>
            <a:ext cx="2100246" cy="3300387"/>
          </a:xfrm>
          <a:custGeom>
            <a:avLst/>
            <a:gdLst/>
            <a:ahLst/>
            <a:cxnLst/>
            <a:rect r="r" b="b" t="t" l="l"/>
            <a:pathLst>
              <a:path h="3300387" w="2100246">
                <a:moveTo>
                  <a:pt x="0" y="0"/>
                </a:moveTo>
                <a:lnTo>
                  <a:pt x="2100246" y="0"/>
                </a:lnTo>
                <a:lnTo>
                  <a:pt x="2100246" y="3300388"/>
                </a:lnTo>
                <a:lnTo>
                  <a:pt x="0" y="3300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9994" y="1905471"/>
            <a:ext cx="11688074" cy="198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79"/>
              </a:lnSpc>
            </a:pPr>
            <a:r>
              <a:rPr lang="en-US" sz="13866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BRAINBUDDY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210996" y="8796705"/>
            <a:ext cx="7253637" cy="461595"/>
          </a:xfrm>
          <a:custGeom>
            <a:avLst/>
            <a:gdLst/>
            <a:ahLst/>
            <a:cxnLst/>
            <a:rect r="r" b="b" t="t" l="l"/>
            <a:pathLst>
              <a:path h="461595" w="7253637">
                <a:moveTo>
                  <a:pt x="0" y="0"/>
                </a:moveTo>
                <a:lnTo>
                  <a:pt x="7253636" y="0"/>
                </a:lnTo>
                <a:lnTo>
                  <a:pt x="7253636" y="461595"/>
                </a:lnTo>
                <a:lnTo>
                  <a:pt x="0" y="461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601058" y="3414329"/>
            <a:ext cx="2049651" cy="20496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-3657843">
            <a:off x="502600" y="6946267"/>
            <a:ext cx="1052201" cy="1052201"/>
          </a:xfrm>
          <a:custGeom>
            <a:avLst/>
            <a:gdLst/>
            <a:ahLst/>
            <a:cxnLst/>
            <a:rect r="r" b="b" t="t" l="l"/>
            <a:pathLst>
              <a:path h="1052201" w="1052201">
                <a:moveTo>
                  <a:pt x="1052200" y="0"/>
                </a:moveTo>
                <a:lnTo>
                  <a:pt x="0" y="0"/>
                </a:lnTo>
                <a:lnTo>
                  <a:pt x="0" y="1052200"/>
                </a:lnTo>
                <a:lnTo>
                  <a:pt x="1052200" y="1052200"/>
                </a:lnTo>
                <a:lnTo>
                  <a:pt x="10522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4611896">
            <a:off x="14292698" y="811487"/>
            <a:ext cx="739227" cy="739227"/>
          </a:xfrm>
          <a:custGeom>
            <a:avLst/>
            <a:gdLst/>
            <a:ahLst/>
            <a:cxnLst/>
            <a:rect r="r" b="b" t="t" l="l"/>
            <a:pathLst>
              <a:path h="739227" w="739227">
                <a:moveTo>
                  <a:pt x="739227" y="0"/>
                </a:moveTo>
                <a:lnTo>
                  <a:pt x="0" y="0"/>
                </a:lnTo>
                <a:lnTo>
                  <a:pt x="0" y="739226"/>
                </a:lnTo>
                <a:lnTo>
                  <a:pt x="739227" y="739226"/>
                </a:lnTo>
                <a:lnTo>
                  <a:pt x="7392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040520" y="4891248"/>
            <a:ext cx="8155419" cy="277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Ofir Berkovitsh Zukerman 208080705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Alon Barak 207758525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Supervisor: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Dr. Natali Levi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44025" y="3779956"/>
            <a:ext cx="915254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Mobile ADHD Management 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0039" y="3254253"/>
            <a:ext cx="9978343" cy="5637764"/>
          </a:xfrm>
          <a:custGeom>
            <a:avLst/>
            <a:gdLst/>
            <a:ahLst/>
            <a:cxnLst/>
            <a:rect r="r" b="b" t="t" l="l"/>
            <a:pathLst>
              <a:path h="5637764" w="9978343">
                <a:moveTo>
                  <a:pt x="0" y="0"/>
                </a:moveTo>
                <a:lnTo>
                  <a:pt x="9978344" y="0"/>
                </a:lnTo>
                <a:lnTo>
                  <a:pt x="9978344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42309" y="-1728012"/>
            <a:ext cx="4002032" cy="400203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12663" y="509637"/>
            <a:ext cx="1446637" cy="2014305"/>
          </a:xfrm>
          <a:custGeom>
            <a:avLst/>
            <a:gdLst/>
            <a:ahLst/>
            <a:cxnLst/>
            <a:rect r="r" b="b" t="t" l="l"/>
            <a:pathLst>
              <a:path h="2014305" w="1446637">
                <a:moveTo>
                  <a:pt x="0" y="0"/>
                </a:moveTo>
                <a:lnTo>
                  <a:pt x="1446637" y="0"/>
                </a:lnTo>
                <a:lnTo>
                  <a:pt x="1446637" y="2014305"/>
                </a:lnTo>
                <a:lnTo>
                  <a:pt x="0" y="2014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9724" y="845283"/>
            <a:ext cx="14499032" cy="142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Architecture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2623" y="2577460"/>
            <a:ext cx="7141189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Technologies Used: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Frontend: React Native for cross-platform support.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Backend: Firebase for real-time database management and notifications.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Modular Design: Ensures scalability and flexibility.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Architecture Layers: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Presentation Layer (UI/UX).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Application Layer (Algorithms, Logic).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Layer (Firebase).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8806" y="1768435"/>
            <a:ext cx="10731041" cy="8718971"/>
          </a:xfrm>
          <a:custGeom>
            <a:avLst/>
            <a:gdLst/>
            <a:ahLst/>
            <a:cxnLst/>
            <a:rect r="r" b="b" t="t" l="l"/>
            <a:pathLst>
              <a:path h="8718971" w="10731041">
                <a:moveTo>
                  <a:pt x="0" y="0"/>
                </a:moveTo>
                <a:lnTo>
                  <a:pt x="10731042" y="0"/>
                </a:lnTo>
                <a:lnTo>
                  <a:pt x="10731042" y="8718971"/>
                </a:lnTo>
                <a:lnTo>
                  <a:pt x="0" y="8718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9848" y="6127921"/>
            <a:ext cx="3801047" cy="4114800"/>
          </a:xfrm>
          <a:custGeom>
            <a:avLst/>
            <a:gdLst/>
            <a:ahLst/>
            <a:cxnLst/>
            <a:rect r="r" b="b" t="t" l="l"/>
            <a:pathLst>
              <a:path h="4114800" w="3801047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6440" y="566666"/>
            <a:ext cx="14499032" cy="142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Use Case Diagram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742309" y="-1452385"/>
            <a:ext cx="5381115" cy="53811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3157798">
            <a:off x="590714" y="3490744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2" y="0"/>
                </a:lnTo>
                <a:lnTo>
                  <a:pt x="875972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0254" y="357194"/>
            <a:ext cx="14499032" cy="142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Activity Diagram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742309" y="-1452385"/>
            <a:ext cx="5381115" cy="53811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157798">
            <a:off x="590714" y="3490744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2" y="0"/>
                </a:lnTo>
                <a:lnTo>
                  <a:pt x="875972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31362" y="271469"/>
            <a:ext cx="2312938" cy="3043339"/>
          </a:xfrm>
          <a:custGeom>
            <a:avLst/>
            <a:gdLst/>
            <a:ahLst/>
            <a:cxnLst/>
            <a:rect r="r" b="b" t="t" l="l"/>
            <a:pathLst>
              <a:path h="3043339" w="2312938">
                <a:moveTo>
                  <a:pt x="0" y="0"/>
                </a:moveTo>
                <a:lnTo>
                  <a:pt x="2312938" y="0"/>
                </a:lnTo>
                <a:lnTo>
                  <a:pt x="2312938" y="3043339"/>
                </a:lnTo>
                <a:lnTo>
                  <a:pt x="0" y="3043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59304" y="1613309"/>
            <a:ext cx="13891108" cy="8699306"/>
          </a:xfrm>
          <a:custGeom>
            <a:avLst/>
            <a:gdLst/>
            <a:ahLst/>
            <a:cxnLst/>
            <a:rect r="r" b="b" t="t" l="l"/>
            <a:pathLst>
              <a:path h="8699306" w="13891108">
                <a:moveTo>
                  <a:pt x="0" y="0"/>
                </a:moveTo>
                <a:lnTo>
                  <a:pt x="13891108" y="0"/>
                </a:lnTo>
                <a:lnTo>
                  <a:pt x="13891108" y="8699306"/>
                </a:lnTo>
                <a:lnTo>
                  <a:pt x="0" y="8699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5233" y="5617831"/>
            <a:ext cx="2363933" cy="23639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63086" y="1654810"/>
            <a:ext cx="8888489" cy="2220488"/>
            <a:chOff x="0" y="0"/>
            <a:chExt cx="2342542" cy="5852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2542" cy="585205"/>
            </a:xfrm>
            <a:custGeom>
              <a:avLst/>
              <a:gdLst/>
              <a:ahLst/>
              <a:cxnLst/>
              <a:rect r="r" b="b" t="t" l="l"/>
              <a:pathLst>
                <a:path h="585205" w="2342542">
                  <a:moveTo>
                    <a:pt x="87101" y="0"/>
                  </a:moveTo>
                  <a:lnTo>
                    <a:pt x="2255441" y="0"/>
                  </a:lnTo>
                  <a:cubicBezTo>
                    <a:pt x="2278542" y="0"/>
                    <a:pt x="2300696" y="9177"/>
                    <a:pt x="2317031" y="25511"/>
                  </a:cubicBezTo>
                  <a:cubicBezTo>
                    <a:pt x="2333365" y="41846"/>
                    <a:pt x="2342542" y="64000"/>
                    <a:pt x="2342542" y="87101"/>
                  </a:cubicBezTo>
                  <a:lnTo>
                    <a:pt x="2342542" y="498104"/>
                  </a:lnTo>
                  <a:cubicBezTo>
                    <a:pt x="2342542" y="521205"/>
                    <a:pt x="2333365" y="543359"/>
                    <a:pt x="2317031" y="559694"/>
                  </a:cubicBezTo>
                  <a:cubicBezTo>
                    <a:pt x="2300696" y="576028"/>
                    <a:pt x="2278542" y="585205"/>
                    <a:pt x="2255441" y="585205"/>
                  </a:cubicBezTo>
                  <a:lnTo>
                    <a:pt x="87101" y="585205"/>
                  </a:lnTo>
                  <a:cubicBezTo>
                    <a:pt x="64000" y="585205"/>
                    <a:pt x="41846" y="576028"/>
                    <a:pt x="25511" y="559694"/>
                  </a:cubicBezTo>
                  <a:cubicBezTo>
                    <a:pt x="9177" y="543359"/>
                    <a:pt x="0" y="521205"/>
                    <a:pt x="0" y="498104"/>
                  </a:cubicBezTo>
                  <a:lnTo>
                    <a:pt x="0" y="87101"/>
                  </a:lnTo>
                  <a:cubicBezTo>
                    <a:pt x="0" y="64000"/>
                    <a:pt x="9177" y="41846"/>
                    <a:pt x="25511" y="25511"/>
                  </a:cubicBezTo>
                  <a:cubicBezTo>
                    <a:pt x="41846" y="9177"/>
                    <a:pt x="64000" y="0"/>
                    <a:pt x="87101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42542" cy="623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63086" y="3984110"/>
            <a:ext cx="8888489" cy="2259831"/>
            <a:chOff x="0" y="0"/>
            <a:chExt cx="2342542" cy="5955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2542" cy="595573"/>
            </a:xfrm>
            <a:custGeom>
              <a:avLst/>
              <a:gdLst/>
              <a:ahLst/>
              <a:cxnLst/>
              <a:rect r="r" b="b" t="t" l="l"/>
              <a:pathLst>
                <a:path h="595573" w="2342542">
                  <a:moveTo>
                    <a:pt x="87101" y="0"/>
                  </a:moveTo>
                  <a:lnTo>
                    <a:pt x="2255441" y="0"/>
                  </a:lnTo>
                  <a:cubicBezTo>
                    <a:pt x="2278542" y="0"/>
                    <a:pt x="2300696" y="9177"/>
                    <a:pt x="2317031" y="25511"/>
                  </a:cubicBezTo>
                  <a:cubicBezTo>
                    <a:pt x="2333365" y="41846"/>
                    <a:pt x="2342542" y="64000"/>
                    <a:pt x="2342542" y="87101"/>
                  </a:cubicBezTo>
                  <a:lnTo>
                    <a:pt x="2342542" y="508473"/>
                  </a:lnTo>
                  <a:cubicBezTo>
                    <a:pt x="2342542" y="531573"/>
                    <a:pt x="2333365" y="553728"/>
                    <a:pt x="2317031" y="570062"/>
                  </a:cubicBezTo>
                  <a:cubicBezTo>
                    <a:pt x="2300696" y="586397"/>
                    <a:pt x="2278542" y="595573"/>
                    <a:pt x="2255441" y="595573"/>
                  </a:cubicBezTo>
                  <a:lnTo>
                    <a:pt x="87101" y="595573"/>
                  </a:lnTo>
                  <a:cubicBezTo>
                    <a:pt x="64000" y="595573"/>
                    <a:pt x="41846" y="586397"/>
                    <a:pt x="25511" y="570062"/>
                  </a:cubicBezTo>
                  <a:cubicBezTo>
                    <a:pt x="9177" y="553728"/>
                    <a:pt x="0" y="531573"/>
                    <a:pt x="0" y="508473"/>
                  </a:cubicBezTo>
                  <a:lnTo>
                    <a:pt x="0" y="87101"/>
                  </a:lnTo>
                  <a:cubicBezTo>
                    <a:pt x="0" y="64000"/>
                    <a:pt x="9177" y="41846"/>
                    <a:pt x="25511" y="25511"/>
                  </a:cubicBezTo>
                  <a:cubicBezTo>
                    <a:pt x="41846" y="9177"/>
                    <a:pt x="64000" y="0"/>
                    <a:pt x="87101" y="0"/>
                  </a:cubicBezTo>
                  <a:close/>
                </a:path>
              </a:pathLst>
            </a:custGeom>
            <a:solidFill>
              <a:srgbClr val="19486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42542" cy="633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11737" y="6933106"/>
            <a:ext cx="3838614" cy="3712986"/>
          </a:xfrm>
          <a:custGeom>
            <a:avLst/>
            <a:gdLst/>
            <a:ahLst/>
            <a:cxnLst/>
            <a:rect r="r" b="b" t="t" l="l"/>
            <a:pathLst>
              <a:path h="3712986" w="3838614">
                <a:moveTo>
                  <a:pt x="0" y="0"/>
                </a:moveTo>
                <a:lnTo>
                  <a:pt x="3838613" y="0"/>
                </a:lnTo>
                <a:lnTo>
                  <a:pt x="3838613" y="3712986"/>
                </a:lnTo>
                <a:lnTo>
                  <a:pt x="0" y="371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63086" y="6383953"/>
            <a:ext cx="8888489" cy="2220488"/>
            <a:chOff x="0" y="0"/>
            <a:chExt cx="2342542" cy="5852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42542" cy="585205"/>
            </a:xfrm>
            <a:custGeom>
              <a:avLst/>
              <a:gdLst/>
              <a:ahLst/>
              <a:cxnLst/>
              <a:rect r="r" b="b" t="t" l="l"/>
              <a:pathLst>
                <a:path h="585205" w="2342542">
                  <a:moveTo>
                    <a:pt x="87101" y="0"/>
                  </a:moveTo>
                  <a:lnTo>
                    <a:pt x="2255441" y="0"/>
                  </a:lnTo>
                  <a:cubicBezTo>
                    <a:pt x="2278542" y="0"/>
                    <a:pt x="2300696" y="9177"/>
                    <a:pt x="2317031" y="25511"/>
                  </a:cubicBezTo>
                  <a:cubicBezTo>
                    <a:pt x="2333365" y="41846"/>
                    <a:pt x="2342542" y="64000"/>
                    <a:pt x="2342542" y="87101"/>
                  </a:cubicBezTo>
                  <a:lnTo>
                    <a:pt x="2342542" y="498104"/>
                  </a:lnTo>
                  <a:cubicBezTo>
                    <a:pt x="2342542" y="521205"/>
                    <a:pt x="2333365" y="543359"/>
                    <a:pt x="2317031" y="559694"/>
                  </a:cubicBezTo>
                  <a:cubicBezTo>
                    <a:pt x="2300696" y="576028"/>
                    <a:pt x="2278542" y="585205"/>
                    <a:pt x="2255441" y="585205"/>
                  </a:cubicBezTo>
                  <a:lnTo>
                    <a:pt x="87101" y="585205"/>
                  </a:lnTo>
                  <a:cubicBezTo>
                    <a:pt x="64000" y="585205"/>
                    <a:pt x="41846" y="576028"/>
                    <a:pt x="25511" y="559694"/>
                  </a:cubicBezTo>
                  <a:cubicBezTo>
                    <a:pt x="9177" y="543359"/>
                    <a:pt x="0" y="521205"/>
                    <a:pt x="0" y="498104"/>
                  </a:cubicBezTo>
                  <a:lnTo>
                    <a:pt x="0" y="87101"/>
                  </a:lnTo>
                  <a:cubicBezTo>
                    <a:pt x="0" y="64000"/>
                    <a:pt x="9177" y="41846"/>
                    <a:pt x="25511" y="25511"/>
                  </a:cubicBezTo>
                  <a:cubicBezTo>
                    <a:pt x="41846" y="9177"/>
                    <a:pt x="64000" y="0"/>
                    <a:pt x="87101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42542" cy="623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553708" y="2623709"/>
            <a:ext cx="1468583" cy="14685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2134514">
            <a:off x="17432359" y="3654306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875972" y="0"/>
                </a:moveTo>
                <a:lnTo>
                  <a:pt x="0" y="0"/>
                </a:lnTo>
                <a:lnTo>
                  <a:pt x="0" y="875972"/>
                </a:lnTo>
                <a:lnTo>
                  <a:pt x="875972" y="875972"/>
                </a:lnTo>
                <a:lnTo>
                  <a:pt x="8759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795216" y="8718741"/>
            <a:ext cx="3739447" cy="2089416"/>
          </a:xfrm>
          <a:custGeom>
            <a:avLst/>
            <a:gdLst/>
            <a:ahLst/>
            <a:cxnLst/>
            <a:rect r="r" b="b" t="t" l="l"/>
            <a:pathLst>
              <a:path h="2089416" w="3739447">
                <a:moveTo>
                  <a:pt x="0" y="0"/>
                </a:moveTo>
                <a:lnTo>
                  <a:pt x="3739447" y="0"/>
                </a:lnTo>
                <a:lnTo>
                  <a:pt x="3739447" y="2089417"/>
                </a:lnTo>
                <a:lnTo>
                  <a:pt x="0" y="2089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80719" y="1403796"/>
            <a:ext cx="6274642" cy="225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Task Score Algorithm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83811" y="2066633"/>
            <a:ext cx="2749961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7" spc="91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Urgency (45%)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20695" y="4334257"/>
            <a:ext cx="4444245" cy="157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7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Adjusts for task difficulty and user productivity patterns (e.g., morning vs. evening).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63086" y="6482066"/>
            <a:ext cx="444424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89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Deadline Proximity (20%)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34059" y="2364471"/>
            <a:ext cx="5017516" cy="118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7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Tasks are rated (1-5) based on importance.</a:t>
            </a:r>
          </a:p>
          <a:p>
            <a:pPr algn="l">
              <a:lnSpc>
                <a:spcPts val="307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358542" y="4323450"/>
            <a:ext cx="4000500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4599" spc="91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Cognitive Effort (35%)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45089" y="6624941"/>
            <a:ext cx="4908821" cy="18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7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Tasks with closer deadlines score higher</a:t>
            </a:r>
          </a:p>
          <a:p>
            <a:pPr algn="l">
              <a:lnSpc>
                <a:spcPts val="3077"/>
              </a:lnSpc>
            </a:pPr>
          </a:p>
          <a:p>
            <a:pPr algn="l">
              <a:lnSpc>
                <a:spcPts val="2527"/>
              </a:lnSpc>
            </a:pPr>
            <a:r>
              <a:rPr lang="en-US" sz="22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</a:t>
            </a:r>
            <a:r>
              <a:rPr lang="en-US" sz="2298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eadlineScore = 20 * (1 / (1 + 0.01 * hoursUntilDeadline))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0719" y="3903032"/>
            <a:ext cx="5809986" cy="184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7"/>
              </a:lnSpc>
              <a:spcBef>
                <a:spcPct val="0"/>
              </a:spcBef>
            </a:pPr>
            <a:r>
              <a:rPr lang="en-US" b="true" sz="3298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Prioritize tasks based on urgency, cognitive effort, and deadline proximity to create a ranked task list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5233" y="5617831"/>
            <a:ext cx="2363933" cy="23639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53708" y="2623709"/>
            <a:ext cx="1468583" cy="14685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81183" y="776677"/>
            <a:ext cx="16985780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Task Allocation Algorithm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897447" y="7217414"/>
            <a:ext cx="3924781" cy="2040886"/>
          </a:xfrm>
          <a:custGeom>
            <a:avLst/>
            <a:gdLst/>
            <a:ahLst/>
            <a:cxnLst/>
            <a:rect r="r" b="b" t="t" l="l"/>
            <a:pathLst>
              <a:path h="2040886" w="3924781">
                <a:moveTo>
                  <a:pt x="0" y="0"/>
                </a:moveTo>
                <a:lnTo>
                  <a:pt x="3924781" y="0"/>
                </a:lnTo>
                <a:lnTo>
                  <a:pt x="3924781" y="2040886"/>
                </a:lnTo>
                <a:lnTo>
                  <a:pt x="0" y="2040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258300"/>
            <a:ext cx="18064043" cy="3019425"/>
            <a:chOff x="0" y="0"/>
            <a:chExt cx="4757608" cy="7952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57608" cy="795239"/>
            </a:xfrm>
            <a:custGeom>
              <a:avLst/>
              <a:gdLst/>
              <a:ahLst/>
              <a:cxnLst/>
              <a:rect r="r" b="b" t="t" l="l"/>
              <a:pathLst>
                <a:path h="795239" w="4757608">
                  <a:moveTo>
                    <a:pt x="34287" y="0"/>
                  </a:moveTo>
                  <a:lnTo>
                    <a:pt x="4723321" y="0"/>
                  </a:lnTo>
                  <a:cubicBezTo>
                    <a:pt x="4732415" y="0"/>
                    <a:pt x="4741136" y="3612"/>
                    <a:pt x="4747566" y="10042"/>
                  </a:cubicBezTo>
                  <a:cubicBezTo>
                    <a:pt x="4753996" y="16472"/>
                    <a:pt x="4757608" y="25193"/>
                    <a:pt x="4757608" y="34287"/>
                  </a:cubicBezTo>
                  <a:lnTo>
                    <a:pt x="4757608" y="760953"/>
                  </a:lnTo>
                  <a:cubicBezTo>
                    <a:pt x="4757608" y="770046"/>
                    <a:pt x="4753996" y="778767"/>
                    <a:pt x="4747566" y="785197"/>
                  </a:cubicBezTo>
                  <a:cubicBezTo>
                    <a:pt x="4741136" y="791627"/>
                    <a:pt x="4732415" y="795239"/>
                    <a:pt x="4723321" y="795239"/>
                  </a:cubicBezTo>
                  <a:lnTo>
                    <a:pt x="34287" y="795239"/>
                  </a:lnTo>
                  <a:cubicBezTo>
                    <a:pt x="15351" y="795239"/>
                    <a:pt x="0" y="779889"/>
                    <a:pt x="0" y="760953"/>
                  </a:cubicBezTo>
                  <a:lnTo>
                    <a:pt x="0" y="34287"/>
                  </a:lnTo>
                  <a:cubicBezTo>
                    <a:pt x="0" y="15351"/>
                    <a:pt x="15351" y="0"/>
                    <a:pt x="34287" y="0"/>
                  </a:cubicBezTo>
                  <a:close/>
                </a:path>
              </a:pathLst>
            </a:custGeom>
            <a:solidFill>
              <a:srgbClr val="47A69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757608" cy="833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281183" y="2252144"/>
            <a:ext cx="11715949" cy="521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b="true" sz="3300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Process: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Sort tasks by priority (based on Task Score).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Generate combinations of tasks for time blocks.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Select the most balanced and productive combination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b="true" sz="3300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Considerations: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Maximizing productivity.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Balancing task difficulty across the day.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Adjusting for missed tasks dynamically.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8390" y="-538251"/>
            <a:ext cx="4977090" cy="49770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2450" y="6084795"/>
            <a:ext cx="6998561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89-98% of ADHD adults struggle with time management and organization.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Structured routines and tools significantly improve task completion rates.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462971" y="5418750"/>
            <a:ext cx="261548" cy="3835408"/>
            <a:chOff x="0" y="0"/>
            <a:chExt cx="68885" cy="10101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885" cy="1010149"/>
            </a:xfrm>
            <a:custGeom>
              <a:avLst/>
              <a:gdLst/>
              <a:ahLst/>
              <a:cxnLst/>
              <a:rect r="r" b="b" t="t" l="l"/>
              <a:pathLst>
                <a:path h="1010149" w="68885">
                  <a:moveTo>
                    <a:pt x="34443" y="0"/>
                  </a:moveTo>
                  <a:lnTo>
                    <a:pt x="34443" y="0"/>
                  </a:lnTo>
                  <a:cubicBezTo>
                    <a:pt x="53465" y="0"/>
                    <a:pt x="68885" y="15420"/>
                    <a:pt x="68885" y="34443"/>
                  </a:cubicBezTo>
                  <a:lnTo>
                    <a:pt x="68885" y="975706"/>
                  </a:lnTo>
                  <a:cubicBezTo>
                    <a:pt x="68885" y="994728"/>
                    <a:pt x="53465" y="1010149"/>
                    <a:pt x="34443" y="1010149"/>
                  </a:cubicBezTo>
                  <a:lnTo>
                    <a:pt x="34443" y="1010149"/>
                  </a:lnTo>
                  <a:cubicBezTo>
                    <a:pt x="15420" y="1010149"/>
                    <a:pt x="0" y="994728"/>
                    <a:pt x="0" y="975706"/>
                  </a:cubicBezTo>
                  <a:lnTo>
                    <a:pt x="0" y="34443"/>
                  </a:lnTo>
                  <a:cubicBezTo>
                    <a:pt x="0" y="15420"/>
                    <a:pt x="15420" y="0"/>
                    <a:pt x="34443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8885" cy="1048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97100" y="5418750"/>
            <a:ext cx="261548" cy="3835408"/>
            <a:chOff x="0" y="0"/>
            <a:chExt cx="68885" cy="10101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885" cy="1010149"/>
            </a:xfrm>
            <a:custGeom>
              <a:avLst/>
              <a:gdLst/>
              <a:ahLst/>
              <a:cxnLst/>
              <a:rect r="r" b="b" t="t" l="l"/>
              <a:pathLst>
                <a:path h="1010149" w="68885">
                  <a:moveTo>
                    <a:pt x="34443" y="0"/>
                  </a:moveTo>
                  <a:lnTo>
                    <a:pt x="34443" y="0"/>
                  </a:lnTo>
                  <a:cubicBezTo>
                    <a:pt x="53465" y="0"/>
                    <a:pt x="68885" y="15420"/>
                    <a:pt x="68885" y="34443"/>
                  </a:cubicBezTo>
                  <a:lnTo>
                    <a:pt x="68885" y="975706"/>
                  </a:lnTo>
                  <a:cubicBezTo>
                    <a:pt x="68885" y="994728"/>
                    <a:pt x="53465" y="1010149"/>
                    <a:pt x="34443" y="1010149"/>
                  </a:cubicBezTo>
                  <a:lnTo>
                    <a:pt x="34443" y="1010149"/>
                  </a:lnTo>
                  <a:cubicBezTo>
                    <a:pt x="15420" y="1010149"/>
                    <a:pt x="0" y="994728"/>
                    <a:pt x="0" y="975706"/>
                  </a:cubicBezTo>
                  <a:lnTo>
                    <a:pt x="0" y="34443"/>
                  </a:lnTo>
                  <a:cubicBezTo>
                    <a:pt x="0" y="15420"/>
                    <a:pt x="15420" y="0"/>
                    <a:pt x="34443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8885" cy="1048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47178" y="5465506"/>
            <a:ext cx="261548" cy="3835408"/>
            <a:chOff x="0" y="0"/>
            <a:chExt cx="68885" cy="10101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885" cy="1010149"/>
            </a:xfrm>
            <a:custGeom>
              <a:avLst/>
              <a:gdLst/>
              <a:ahLst/>
              <a:cxnLst/>
              <a:rect r="r" b="b" t="t" l="l"/>
              <a:pathLst>
                <a:path h="1010149" w="68885">
                  <a:moveTo>
                    <a:pt x="34443" y="0"/>
                  </a:moveTo>
                  <a:lnTo>
                    <a:pt x="34443" y="0"/>
                  </a:lnTo>
                  <a:cubicBezTo>
                    <a:pt x="53465" y="0"/>
                    <a:pt x="68885" y="15420"/>
                    <a:pt x="68885" y="34443"/>
                  </a:cubicBezTo>
                  <a:lnTo>
                    <a:pt x="68885" y="975706"/>
                  </a:lnTo>
                  <a:cubicBezTo>
                    <a:pt x="68885" y="994728"/>
                    <a:pt x="53465" y="1010149"/>
                    <a:pt x="34443" y="1010149"/>
                  </a:cubicBezTo>
                  <a:lnTo>
                    <a:pt x="34443" y="1010149"/>
                  </a:lnTo>
                  <a:cubicBezTo>
                    <a:pt x="15420" y="1010149"/>
                    <a:pt x="0" y="994728"/>
                    <a:pt x="0" y="975706"/>
                  </a:cubicBezTo>
                  <a:lnTo>
                    <a:pt x="0" y="34443"/>
                  </a:lnTo>
                  <a:cubicBezTo>
                    <a:pt x="0" y="15420"/>
                    <a:pt x="15420" y="0"/>
                    <a:pt x="34443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885" cy="1048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404767" y="333964"/>
            <a:ext cx="2182200" cy="2182200"/>
          </a:xfrm>
          <a:custGeom>
            <a:avLst/>
            <a:gdLst/>
            <a:ahLst/>
            <a:cxnLst/>
            <a:rect r="r" b="b" t="t" l="l"/>
            <a:pathLst>
              <a:path h="2182200" w="2182200">
                <a:moveTo>
                  <a:pt x="0" y="0"/>
                </a:moveTo>
                <a:lnTo>
                  <a:pt x="2182200" y="0"/>
                </a:lnTo>
                <a:lnTo>
                  <a:pt x="2182200" y="2182201"/>
                </a:lnTo>
                <a:lnTo>
                  <a:pt x="0" y="2182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88229" y="1073677"/>
            <a:ext cx="9057306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Research Phase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70421" y="2373290"/>
            <a:ext cx="4336105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2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Objective: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5890" y="5322631"/>
            <a:ext cx="634052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spc="133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Executive Function Deficits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11049" y="5322631"/>
            <a:ext cx="433610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spc="133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Digital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11049" y="5969122"/>
            <a:ext cx="433610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prefer tools with clear visual aids, adaptive scheduling, and real-time feedback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70421" y="2979715"/>
            <a:ext cx="1571654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 understand the unique challenges faced by individuals with ADHD and identify gaps in existing solutions.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89542" y="4056039"/>
            <a:ext cx="7393186" cy="78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9"/>
              </a:lnSpc>
              <a:spcBef>
                <a:spcPct val="0"/>
              </a:spcBef>
            </a:pPr>
            <a:r>
              <a:rPr lang="en-US" sz="4099" spc="151" strike="noStrike" u="none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Key Insights from Research: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61127" y="5275875"/>
            <a:ext cx="4603857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 spc="133" strike="noStrike" u="none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Personalization Matters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58903" y="6536985"/>
            <a:ext cx="5660223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 "one-size-fits-all" approach is ineffective for ADHD users.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Customizable features enhance usability and engagement.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2323" y="2076896"/>
            <a:ext cx="11323354" cy="7968810"/>
          </a:xfrm>
          <a:custGeom>
            <a:avLst/>
            <a:gdLst/>
            <a:ahLst/>
            <a:cxnLst/>
            <a:rect r="r" b="b" t="t" l="l"/>
            <a:pathLst>
              <a:path h="7968810" w="11323354">
                <a:moveTo>
                  <a:pt x="0" y="0"/>
                </a:moveTo>
                <a:lnTo>
                  <a:pt x="11323354" y="0"/>
                </a:lnTo>
                <a:lnTo>
                  <a:pt x="11323354" y="7968810"/>
                </a:lnTo>
                <a:lnTo>
                  <a:pt x="0" y="79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505" y="85725"/>
            <a:ext cx="4675703" cy="3641204"/>
          </a:xfrm>
          <a:custGeom>
            <a:avLst/>
            <a:gdLst/>
            <a:ahLst/>
            <a:cxnLst/>
            <a:rect r="r" b="b" t="t" l="l"/>
            <a:pathLst>
              <a:path h="3641204" w="4675703">
                <a:moveTo>
                  <a:pt x="0" y="0"/>
                </a:moveTo>
                <a:lnTo>
                  <a:pt x="4675704" y="0"/>
                </a:lnTo>
                <a:lnTo>
                  <a:pt x="4675704" y="3641204"/>
                </a:lnTo>
                <a:lnTo>
                  <a:pt x="0" y="364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45495" y="648158"/>
            <a:ext cx="9197011" cy="142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User Interface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6888" y="2076896"/>
            <a:ext cx="4854224" cy="8210104"/>
          </a:xfrm>
          <a:custGeom>
            <a:avLst/>
            <a:gdLst/>
            <a:ahLst/>
            <a:cxnLst/>
            <a:rect r="r" b="b" t="t" l="l"/>
            <a:pathLst>
              <a:path h="8210104" w="4854224">
                <a:moveTo>
                  <a:pt x="0" y="0"/>
                </a:moveTo>
                <a:lnTo>
                  <a:pt x="4854224" y="0"/>
                </a:lnTo>
                <a:lnTo>
                  <a:pt x="4854224" y="8210104"/>
                </a:lnTo>
                <a:lnTo>
                  <a:pt x="0" y="821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8529" y="6511183"/>
            <a:ext cx="4362396" cy="3517182"/>
          </a:xfrm>
          <a:custGeom>
            <a:avLst/>
            <a:gdLst/>
            <a:ahLst/>
            <a:cxnLst/>
            <a:rect r="r" b="b" t="t" l="l"/>
            <a:pathLst>
              <a:path h="3517182" w="4362396">
                <a:moveTo>
                  <a:pt x="0" y="0"/>
                </a:moveTo>
                <a:lnTo>
                  <a:pt x="4362396" y="0"/>
                </a:lnTo>
                <a:lnTo>
                  <a:pt x="4362396" y="3517182"/>
                </a:lnTo>
                <a:lnTo>
                  <a:pt x="0" y="3517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137944" y="-684758"/>
            <a:ext cx="5656007" cy="4977090"/>
            <a:chOff x="0" y="0"/>
            <a:chExt cx="92367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3673" cy="812800"/>
            </a:xfrm>
            <a:custGeom>
              <a:avLst/>
              <a:gdLst/>
              <a:ahLst/>
              <a:cxnLst/>
              <a:rect r="r" b="b" t="t" l="l"/>
              <a:pathLst>
                <a:path h="812800" w="923673">
                  <a:moveTo>
                    <a:pt x="461836" y="0"/>
                  </a:moveTo>
                  <a:cubicBezTo>
                    <a:pt x="206771" y="0"/>
                    <a:pt x="0" y="181951"/>
                    <a:pt x="0" y="406400"/>
                  </a:cubicBezTo>
                  <a:cubicBezTo>
                    <a:pt x="0" y="630849"/>
                    <a:pt x="206771" y="812800"/>
                    <a:pt x="461836" y="812800"/>
                  </a:cubicBezTo>
                  <a:cubicBezTo>
                    <a:pt x="716902" y="812800"/>
                    <a:pt x="923673" y="630849"/>
                    <a:pt x="923673" y="406400"/>
                  </a:cubicBezTo>
                  <a:cubicBezTo>
                    <a:pt x="923673" y="181951"/>
                    <a:pt x="716902" y="0"/>
                    <a:pt x="461836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6594" y="38100"/>
              <a:ext cx="75048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0060" y="1803787"/>
            <a:ext cx="3745939" cy="3076352"/>
          </a:xfrm>
          <a:custGeom>
            <a:avLst/>
            <a:gdLst/>
            <a:ahLst/>
            <a:cxnLst/>
            <a:rect r="r" b="b" t="t" l="l"/>
            <a:pathLst>
              <a:path h="3076352" w="3745939">
                <a:moveTo>
                  <a:pt x="0" y="0"/>
                </a:moveTo>
                <a:lnTo>
                  <a:pt x="3745938" y="0"/>
                </a:lnTo>
                <a:lnTo>
                  <a:pt x="3745938" y="3076352"/>
                </a:lnTo>
                <a:lnTo>
                  <a:pt x="0" y="3076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45495" y="648158"/>
            <a:ext cx="9197011" cy="142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User Interface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94186">
            <a:off x="132024" y="9340892"/>
            <a:ext cx="1051579" cy="1051579"/>
          </a:xfrm>
          <a:custGeom>
            <a:avLst/>
            <a:gdLst/>
            <a:ahLst/>
            <a:cxnLst/>
            <a:rect r="r" b="b" t="t" l="l"/>
            <a:pathLst>
              <a:path h="1051579" w="1051579">
                <a:moveTo>
                  <a:pt x="0" y="0"/>
                </a:moveTo>
                <a:lnTo>
                  <a:pt x="1051579" y="0"/>
                </a:lnTo>
                <a:lnTo>
                  <a:pt x="1051579" y="1051579"/>
                </a:lnTo>
                <a:lnTo>
                  <a:pt x="0" y="105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36840" y="8749811"/>
            <a:ext cx="4977090" cy="49770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166277" y="4700088"/>
            <a:ext cx="5438163" cy="5635402"/>
          </a:xfrm>
          <a:custGeom>
            <a:avLst/>
            <a:gdLst/>
            <a:ahLst/>
            <a:cxnLst/>
            <a:rect r="r" b="b" t="t" l="l"/>
            <a:pathLst>
              <a:path h="5635402" w="5438163">
                <a:moveTo>
                  <a:pt x="0" y="0"/>
                </a:moveTo>
                <a:lnTo>
                  <a:pt x="5438162" y="0"/>
                </a:lnTo>
                <a:lnTo>
                  <a:pt x="5438162" y="5635402"/>
                </a:lnTo>
                <a:lnTo>
                  <a:pt x="0" y="563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7935" y="2847975"/>
            <a:ext cx="12108485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6434"/>
              </a:lnSpc>
              <a:buFont typeface="Arial"/>
              <a:buChar char="•"/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z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eat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 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di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ADHD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symptoms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l" marL="712470" indent="-356235" lvl="1">
              <a:lnSpc>
                <a:spcPts val="6434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cing s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ity 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wi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dva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ce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 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ona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l" marL="712470" indent="-356235" lvl="1">
              <a:lnSpc>
                <a:spcPts val="6434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ur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ing rea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l-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 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syn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chr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iz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ion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l" marL="712470" indent="-356235" lvl="1">
              <a:lnSpc>
                <a:spcPts val="6434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Encou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ging consis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nt u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eng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ag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ment.</a:t>
            </a:r>
          </a:p>
          <a:p>
            <a:pPr algn="l" marL="712470" indent="-356235" lvl="1">
              <a:lnSpc>
                <a:spcPts val="6434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imizing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istr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ct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ion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w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 t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pp i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rf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l" marL="0" indent="0" lvl="0">
              <a:lnSpc>
                <a:spcPts val="643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793047" y="0"/>
            <a:ext cx="3494953" cy="3570833"/>
          </a:xfrm>
          <a:custGeom>
            <a:avLst/>
            <a:gdLst/>
            <a:ahLst/>
            <a:cxnLst/>
            <a:rect r="r" b="b" t="t" l="l"/>
            <a:pathLst>
              <a:path h="3570833" w="3494953">
                <a:moveTo>
                  <a:pt x="0" y="0"/>
                </a:moveTo>
                <a:lnTo>
                  <a:pt x="3494953" y="0"/>
                </a:lnTo>
                <a:lnTo>
                  <a:pt x="3494953" y="3570833"/>
                </a:lnTo>
                <a:lnTo>
                  <a:pt x="0" y="3570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4455" y="1281112"/>
            <a:ext cx="14259510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Anticipated Challenges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0507" y="1696402"/>
            <a:ext cx="11733010" cy="8022446"/>
          </a:xfrm>
          <a:custGeom>
            <a:avLst/>
            <a:gdLst/>
            <a:ahLst/>
            <a:cxnLst/>
            <a:rect r="r" b="b" t="t" l="l"/>
            <a:pathLst>
              <a:path h="8022446" w="11733010">
                <a:moveTo>
                  <a:pt x="0" y="0"/>
                </a:moveTo>
                <a:lnTo>
                  <a:pt x="11733010" y="0"/>
                </a:lnTo>
                <a:lnTo>
                  <a:pt x="11733010" y="8022446"/>
                </a:lnTo>
                <a:lnTo>
                  <a:pt x="0" y="802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0238" y="0"/>
            <a:ext cx="3670745" cy="2904477"/>
          </a:xfrm>
          <a:custGeom>
            <a:avLst/>
            <a:gdLst/>
            <a:ahLst/>
            <a:cxnLst/>
            <a:rect r="r" b="b" t="t" l="l"/>
            <a:pathLst>
              <a:path h="2904477" w="3670745">
                <a:moveTo>
                  <a:pt x="0" y="0"/>
                </a:moveTo>
                <a:lnTo>
                  <a:pt x="3670745" y="0"/>
                </a:lnTo>
                <a:lnTo>
                  <a:pt x="3670745" y="2904477"/>
                </a:lnTo>
                <a:lnTo>
                  <a:pt x="0" y="2904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76792" y="437198"/>
            <a:ext cx="9057306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Testing Plan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392271" y="6567742"/>
            <a:ext cx="5381115" cy="53811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3301" y="4090888"/>
            <a:ext cx="7449398" cy="6839902"/>
          </a:xfrm>
          <a:custGeom>
            <a:avLst/>
            <a:gdLst/>
            <a:ahLst/>
            <a:cxnLst/>
            <a:rect r="r" b="b" t="t" l="l"/>
            <a:pathLst>
              <a:path h="6839902" w="7449398">
                <a:moveTo>
                  <a:pt x="0" y="0"/>
                </a:moveTo>
                <a:lnTo>
                  <a:pt x="7449398" y="0"/>
                </a:lnTo>
                <a:lnTo>
                  <a:pt x="7449398" y="6839902"/>
                </a:lnTo>
                <a:lnTo>
                  <a:pt x="0" y="683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4186">
            <a:off x="132024" y="9340892"/>
            <a:ext cx="1051579" cy="1051579"/>
          </a:xfrm>
          <a:custGeom>
            <a:avLst/>
            <a:gdLst/>
            <a:ahLst/>
            <a:cxnLst/>
            <a:rect r="r" b="b" t="t" l="l"/>
            <a:pathLst>
              <a:path h="1051579" w="1051579">
                <a:moveTo>
                  <a:pt x="0" y="0"/>
                </a:moveTo>
                <a:lnTo>
                  <a:pt x="1051579" y="0"/>
                </a:lnTo>
                <a:lnTo>
                  <a:pt x="1051579" y="1051579"/>
                </a:lnTo>
                <a:lnTo>
                  <a:pt x="0" y="105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12643">
            <a:off x="16272450" y="2183248"/>
            <a:ext cx="1805704" cy="1805704"/>
          </a:xfrm>
          <a:custGeom>
            <a:avLst/>
            <a:gdLst/>
            <a:ahLst/>
            <a:cxnLst/>
            <a:rect r="r" b="b" t="t" l="l"/>
            <a:pathLst>
              <a:path h="1805704" w="1805704">
                <a:moveTo>
                  <a:pt x="0" y="0"/>
                </a:moveTo>
                <a:lnTo>
                  <a:pt x="1805704" y="0"/>
                </a:lnTo>
                <a:lnTo>
                  <a:pt x="1805704" y="1805704"/>
                </a:lnTo>
                <a:lnTo>
                  <a:pt x="0" y="180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4455" y="1281112"/>
            <a:ext cx="14259510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Background on ADHD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6195" y="2160239"/>
            <a:ext cx="14216030" cy="811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is ADHD?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 (Attention Deficit Hyperactivity Disorder) is a neurodevelopmental disorder.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b="true" sz="3300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symptoms include: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Inattention: Difficulty focusing on tasks.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Hype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ractivit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Rest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ss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33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 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constant movement.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Impulsivity: Acting without forethought.</a:t>
            </a:r>
          </a:p>
          <a:p>
            <a:pPr algn="l">
              <a:lnSpc>
                <a:spcPts val="4620"/>
              </a:lnSpc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3300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mpact: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Affects both children and adults.</a:t>
            </a:r>
          </a:p>
          <a:p>
            <a:pPr algn="l" marL="712470" indent="-356235" lvl="1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Creat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 challenges in daily organization, task management, and productivity.</a:t>
            </a: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6289589" y="-569011"/>
            <a:ext cx="2795925" cy="27959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36840" y="8749811"/>
            <a:ext cx="4977090" cy="49770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7057" y="1629727"/>
            <a:ext cx="8234774" cy="8590598"/>
          </a:xfrm>
          <a:custGeom>
            <a:avLst/>
            <a:gdLst/>
            <a:ahLst/>
            <a:cxnLst/>
            <a:rect r="r" b="b" t="t" l="l"/>
            <a:pathLst>
              <a:path h="8590598" w="8234774">
                <a:moveTo>
                  <a:pt x="0" y="0"/>
                </a:moveTo>
                <a:lnTo>
                  <a:pt x="8234774" y="0"/>
                </a:lnTo>
                <a:lnTo>
                  <a:pt x="8234774" y="8590598"/>
                </a:lnTo>
                <a:lnTo>
                  <a:pt x="0" y="8590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6463">
            <a:off x="737735" y="6471254"/>
            <a:ext cx="2260725" cy="3201026"/>
          </a:xfrm>
          <a:custGeom>
            <a:avLst/>
            <a:gdLst/>
            <a:ahLst/>
            <a:cxnLst/>
            <a:rect r="r" b="b" t="t" l="l"/>
            <a:pathLst>
              <a:path h="3201026" w="2260725">
                <a:moveTo>
                  <a:pt x="0" y="0"/>
                </a:moveTo>
                <a:lnTo>
                  <a:pt x="2260725" y="0"/>
                </a:lnTo>
                <a:lnTo>
                  <a:pt x="2260725" y="3201026"/>
                </a:lnTo>
                <a:lnTo>
                  <a:pt x="0" y="3201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03098" y="437198"/>
            <a:ext cx="9057306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Testing Plan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568742" y="-452612"/>
            <a:ext cx="5381115" cy="53811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02001" y="437198"/>
            <a:ext cx="9057306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 Interview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3903" y="1610677"/>
            <a:ext cx="17640195" cy="2846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779"/>
              </a:lnSpc>
              <a:spcBef>
                <a:spcPct val="0"/>
              </a:spcBef>
            </a:pPr>
            <a:r>
              <a:rPr lang="he-IL" b="true" sz="2699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 val="true"/>
              </a:rPr>
              <a:t>איתמר (משתמש עם </a:t>
            </a:r>
            <a:r>
              <a:rPr lang="en-US" b="true" sz="2699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</a:t>
            </a:r>
            <a:r>
              <a:rPr lang="ar-EG" b="true" sz="2699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 val="true"/>
              </a:rPr>
              <a:t>):</a:t>
            </a:r>
          </a:p>
          <a:p>
            <a:pPr algn="r" rtl="true">
              <a:lnSpc>
                <a:spcPts val="3779"/>
              </a:lnSpc>
              <a:spcBef>
                <a:spcPct val="0"/>
              </a:spcBef>
            </a:pPr>
            <a:r>
              <a:rPr lang="he-IL" sz="2699">
                <a:solidFill>
                  <a:srgbClr val="19486E"/>
                </a:solidFill>
                <a:latin typeface="Quicksand"/>
                <a:ea typeface="Quicksand"/>
                <a:cs typeface="Quicksand"/>
                <a:sym typeface="Quicksand"/>
                <a:rtl val="true"/>
              </a:rPr>
              <a:t>"אני מתחיל משימה ואז שוכח מה רציתי לעשות. קשה לי לדעת מאיפה להתחיל כשהכל מרגיש דחוף."</a:t>
            </a:r>
          </a:p>
          <a:p>
            <a:pPr algn="r" rtl="true">
              <a:lnSpc>
                <a:spcPts val="3779"/>
              </a:lnSpc>
              <a:spcBef>
                <a:spcPct val="0"/>
              </a:spcBef>
            </a:pPr>
            <a:r>
              <a:rPr lang="he-IL" b="true" sz="2699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 val="true"/>
              </a:rPr>
              <a:t>לי (משתמשת עם </a:t>
            </a:r>
            <a:r>
              <a:rPr lang="en-US" b="true" sz="2699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</a:t>
            </a:r>
            <a:r>
              <a:rPr lang="ar-EG" b="true" sz="2699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 val="true"/>
              </a:rPr>
              <a:t>):</a:t>
            </a:r>
          </a:p>
          <a:p>
            <a:pPr algn="r" rtl="true">
              <a:lnSpc>
                <a:spcPts val="3779"/>
              </a:lnSpc>
              <a:spcBef>
                <a:spcPct val="0"/>
              </a:spcBef>
            </a:pPr>
            <a:r>
              <a:rPr lang="he-IL" sz="2699">
                <a:solidFill>
                  <a:srgbClr val="19486E"/>
                </a:solidFill>
                <a:latin typeface="Quicksand"/>
                <a:ea typeface="Quicksand"/>
                <a:cs typeface="Quicksand"/>
                <a:sym typeface="Quicksand"/>
                <a:rtl val="true"/>
              </a:rPr>
              <a:t>"כלי שיעזור לי לקבוע סדרי עדיפויות ישנה לי את החיים. אני נוטה להתמקד בדברים קטנים ולדחות את הדברים החשובים."</a:t>
            </a:r>
          </a:p>
          <a:p>
            <a:pPr algn="r" rtl="true">
              <a:lnSpc>
                <a:spcPts val="3779"/>
              </a:lnSpc>
              <a:spcBef>
                <a:spcPct val="0"/>
              </a:spcBef>
            </a:pPr>
            <a:r>
              <a:rPr lang="he-IL" b="true" sz="2699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 val="true"/>
              </a:rPr>
              <a:t>איתמר (משתמש עם </a:t>
            </a:r>
            <a:r>
              <a:rPr lang="en-US" b="true" sz="2699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</a:t>
            </a:r>
            <a:r>
              <a:rPr lang="ar-EG" b="true" sz="2699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  <a:rtl val="true"/>
              </a:rPr>
              <a:t>):</a:t>
            </a:r>
          </a:p>
          <a:p>
            <a:pPr algn="r" rtl="true">
              <a:lnSpc>
                <a:spcPts val="3779"/>
              </a:lnSpc>
              <a:spcBef>
                <a:spcPct val="0"/>
              </a:spcBef>
            </a:pPr>
            <a:r>
              <a:rPr lang="he-IL" sz="2699">
                <a:solidFill>
                  <a:srgbClr val="19486E"/>
                </a:solidFill>
                <a:latin typeface="Quicksand"/>
                <a:ea typeface="Quicksand"/>
                <a:cs typeface="Quicksand"/>
                <a:sym typeface="Quicksand"/>
                <a:rtl val="true"/>
              </a:rPr>
              <a:t>"אני עובד הכי טוב בבוקר, אבל לפעמים אני מבזבז את הזמן הזה על משימות קלות כי אני לא יודע איך לארגן את היום."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2129087" y="-1067248"/>
            <a:ext cx="4258174" cy="3747045"/>
            <a:chOff x="0" y="0"/>
            <a:chExt cx="92367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3673" cy="812800"/>
            </a:xfrm>
            <a:custGeom>
              <a:avLst/>
              <a:gdLst/>
              <a:ahLst/>
              <a:cxnLst/>
              <a:rect r="r" b="b" t="t" l="l"/>
              <a:pathLst>
                <a:path h="812800" w="923673">
                  <a:moveTo>
                    <a:pt x="461836" y="0"/>
                  </a:moveTo>
                  <a:cubicBezTo>
                    <a:pt x="206771" y="0"/>
                    <a:pt x="0" y="181951"/>
                    <a:pt x="0" y="406400"/>
                  </a:cubicBezTo>
                  <a:cubicBezTo>
                    <a:pt x="0" y="630849"/>
                    <a:pt x="206771" y="812800"/>
                    <a:pt x="461836" y="812800"/>
                  </a:cubicBezTo>
                  <a:cubicBezTo>
                    <a:pt x="716902" y="812800"/>
                    <a:pt x="923673" y="630849"/>
                    <a:pt x="923673" y="406400"/>
                  </a:cubicBezTo>
                  <a:cubicBezTo>
                    <a:pt x="923673" y="181951"/>
                    <a:pt x="716902" y="0"/>
                    <a:pt x="461836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6594" y="38100"/>
              <a:ext cx="75048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007421">
            <a:off x="1851135" y="375278"/>
            <a:ext cx="2238778" cy="2238778"/>
          </a:xfrm>
          <a:custGeom>
            <a:avLst/>
            <a:gdLst/>
            <a:ahLst/>
            <a:cxnLst/>
            <a:rect r="r" b="b" t="t" l="l"/>
            <a:pathLst>
              <a:path h="2238778" w="2238778">
                <a:moveTo>
                  <a:pt x="0" y="0"/>
                </a:moveTo>
                <a:lnTo>
                  <a:pt x="2238778" y="0"/>
                </a:lnTo>
                <a:lnTo>
                  <a:pt x="2238778" y="2238778"/>
                </a:lnTo>
                <a:lnTo>
                  <a:pt x="0" y="223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8454" y="4701947"/>
            <a:ext cx="17571092" cy="522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We Learned?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Struggles with prioritization: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reported difficulty distinguishing between urgent and non-urgent tasks, leading to confusion and inefficiency.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Time-based task management: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Participants expressed a preference for scheduling complex tasks during their most productive times, such as mornings.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Simplified tools are essential: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Many users found existing tools overwhelming, emphasizing the need for a minimal and intuitive design.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Reminders help maintain focus: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Personalized reminders can keep users on track without creating additional stress.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4728" y="2364104"/>
            <a:ext cx="14873035" cy="7389825"/>
            <a:chOff x="0" y="0"/>
            <a:chExt cx="3917178" cy="19462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7178" cy="1946291"/>
            </a:xfrm>
            <a:custGeom>
              <a:avLst/>
              <a:gdLst/>
              <a:ahLst/>
              <a:cxnLst/>
              <a:rect r="r" b="b" t="t" l="l"/>
              <a:pathLst>
                <a:path h="1946291" w="3917178">
                  <a:moveTo>
                    <a:pt x="41643" y="0"/>
                  </a:moveTo>
                  <a:lnTo>
                    <a:pt x="3875535" y="0"/>
                  </a:lnTo>
                  <a:cubicBezTo>
                    <a:pt x="3898534" y="0"/>
                    <a:pt x="3917178" y="18644"/>
                    <a:pt x="3917178" y="41643"/>
                  </a:cubicBezTo>
                  <a:lnTo>
                    <a:pt x="3917178" y="1904649"/>
                  </a:lnTo>
                  <a:cubicBezTo>
                    <a:pt x="3917178" y="1927647"/>
                    <a:pt x="3898534" y="1946291"/>
                    <a:pt x="3875535" y="1946291"/>
                  </a:cubicBezTo>
                  <a:lnTo>
                    <a:pt x="41643" y="1946291"/>
                  </a:lnTo>
                  <a:cubicBezTo>
                    <a:pt x="18644" y="1946291"/>
                    <a:pt x="0" y="1927647"/>
                    <a:pt x="0" y="1904649"/>
                  </a:cubicBezTo>
                  <a:lnTo>
                    <a:pt x="0" y="41643"/>
                  </a:lnTo>
                  <a:cubicBezTo>
                    <a:pt x="0" y="18644"/>
                    <a:pt x="18644" y="0"/>
                    <a:pt x="41643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917178" cy="2012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759"/>
                </a:lnSpc>
                <a:spcBef>
                  <a:spcPct val="0"/>
                </a:spcBef>
              </a:pPr>
            </a:p>
            <a:p>
              <a:pPr algn="just">
                <a:lnSpc>
                  <a:spcPts val="46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87483" y="5536279"/>
            <a:ext cx="6585105" cy="65851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622662">
            <a:off x="15214016" y="1728493"/>
            <a:ext cx="2002072" cy="2002072"/>
          </a:xfrm>
          <a:custGeom>
            <a:avLst/>
            <a:gdLst/>
            <a:ahLst/>
            <a:cxnLst/>
            <a:rect r="r" b="b" t="t" l="l"/>
            <a:pathLst>
              <a:path h="2002072" w="2002072">
                <a:moveTo>
                  <a:pt x="0" y="0"/>
                </a:moveTo>
                <a:lnTo>
                  <a:pt x="2002072" y="0"/>
                </a:lnTo>
                <a:lnTo>
                  <a:pt x="2002072" y="2002071"/>
                </a:lnTo>
                <a:lnTo>
                  <a:pt x="0" y="2002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6595" y="320569"/>
            <a:ext cx="15814809" cy="225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Key Insights and expected outcomes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4383960">
            <a:off x="13349466" y="1926118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3" y="0"/>
                </a:lnTo>
                <a:lnTo>
                  <a:pt x="875973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314930" y="-2548265"/>
            <a:ext cx="2945045" cy="29450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125137" y="9210082"/>
            <a:ext cx="2153837" cy="215383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99017" y="2675924"/>
            <a:ext cx="12703944" cy="695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b="true" sz="3300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We Learned: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 users need adaptive systems that adjust dynamically.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 aids significantly enhance usability for ADHD.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 supportive design fosters better user engagement.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b="true" sz="3300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Expected Outcomes: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anticipate positive feedback from users during future testing phases.  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is designed to achieve high usability and effectiveness, addressing the key challenges identified in our research. 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659495" y="6059017"/>
            <a:ext cx="3628505" cy="4114800"/>
          </a:xfrm>
          <a:custGeom>
            <a:avLst/>
            <a:gdLst/>
            <a:ahLst/>
            <a:cxnLst/>
            <a:rect r="r" b="b" t="t" l="l"/>
            <a:pathLst>
              <a:path h="4114800" w="3628505">
                <a:moveTo>
                  <a:pt x="0" y="0"/>
                </a:moveTo>
                <a:lnTo>
                  <a:pt x="3628505" y="0"/>
                </a:lnTo>
                <a:lnTo>
                  <a:pt x="3628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6777" y="2178300"/>
            <a:ext cx="3367297" cy="33672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1100" y="1181100"/>
            <a:ext cx="12645862" cy="7115496"/>
            <a:chOff x="0" y="0"/>
            <a:chExt cx="3330597" cy="1874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0597" cy="1874040"/>
            </a:xfrm>
            <a:custGeom>
              <a:avLst/>
              <a:gdLst/>
              <a:ahLst/>
              <a:cxnLst/>
              <a:rect r="r" b="b" t="t" l="l"/>
              <a:pathLst>
                <a:path h="1874040" w="3330597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2645862" cy="7115496"/>
            <a:chOff x="0" y="0"/>
            <a:chExt cx="3330597" cy="1874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30597" cy="1874040"/>
            </a:xfrm>
            <a:custGeom>
              <a:avLst/>
              <a:gdLst/>
              <a:ahLst/>
              <a:cxnLst/>
              <a:rect r="r" b="b" t="t" l="l"/>
              <a:pathLst>
                <a:path h="1874040" w="3330597">
                  <a:moveTo>
                    <a:pt x="61221" y="0"/>
                  </a:moveTo>
                  <a:lnTo>
                    <a:pt x="3269376" y="0"/>
                  </a:lnTo>
                  <a:cubicBezTo>
                    <a:pt x="3285613" y="0"/>
                    <a:pt x="3301185" y="6450"/>
                    <a:pt x="3312666" y="17931"/>
                  </a:cubicBezTo>
                  <a:cubicBezTo>
                    <a:pt x="3324147" y="29412"/>
                    <a:pt x="3330597" y="44984"/>
                    <a:pt x="3330597" y="61221"/>
                  </a:cubicBezTo>
                  <a:lnTo>
                    <a:pt x="3330597" y="1812819"/>
                  </a:lnTo>
                  <a:cubicBezTo>
                    <a:pt x="3330597" y="1829056"/>
                    <a:pt x="3324147" y="1844628"/>
                    <a:pt x="3312666" y="1856109"/>
                  </a:cubicBezTo>
                  <a:cubicBezTo>
                    <a:pt x="3301185" y="1867590"/>
                    <a:pt x="3285613" y="1874040"/>
                    <a:pt x="3269376" y="1874040"/>
                  </a:cubicBezTo>
                  <a:lnTo>
                    <a:pt x="61221" y="1874040"/>
                  </a:lnTo>
                  <a:cubicBezTo>
                    <a:pt x="44984" y="1874040"/>
                    <a:pt x="29412" y="1867590"/>
                    <a:pt x="17931" y="1856109"/>
                  </a:cubicBezTo>
                  <a:cubicBezTo>
                    <a:pt x="6450" y="1844628"/>
                    <a:pt x="0" y="1829056"/>
                    <a:pt x="0" y="1812819"/>
                  </a:cubicBezTo>
                  <a:lnTo>
                    <a:pt x="0" y="61221"/>
                  </a:lnTo>
                  <a:cubicBezTo>
                    <a:pt x="0" y="44984"/>
                    <a:pt x="6450" y="29412"/>
                    <a:pt x="17931" y="17931"/>
                  </a:cubicBezTo>
                  <a:cubicBezTo>
                    <a:pt x="29412" y="6450"/>
                    <a:pt x="44984" y="0"/>
                    <a:pt x="61221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30597" cy="191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10957" y="3414329"/>
            <a:ext cx="5748343" cy="5843971"/>
          </a:xfrm>
          <a:custGeom>
            <a:avLst/>
            <a:gdLst/>
            <a:ahLst/>
            <a:cxnLst/>
            <a:rect r="r" b="b" t="t" l="l"/>
            <a:pathLst>
              <a:path h="5843971" w="5748343">
                <a:moveTo>
                  <a:pt x="0" y="0"/>
                </a:moveTo>
                <a:lnTo>
                  <a:pt x="5748343" y="0"/>
                </a:lnTo>
                <a:lnTo>
                  <a:pt x="5748343" y="5843971"/>
                </a:lnTo>
                <a:lnTo>
                  <a:pt x="0" y="5843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52199">
            <a:off x="15377777" y="1197819"/>
            <a:ext cx="1951752" cy="2456438"/>
          </a:xfrm>
          <a:custGeom>
            <a:avLst/>
            <a:gdLst/>
            <a:ahLst/>
            <a:cxnLst/>
            <a:rect r="r" b="b" t="t" l="l"/>
            <a:pathLst>
              <a:path h="2456438" w="1951752">
                <a:moveTo>
                  <a:pt x="0" y="0"/>
                </a:moveTo>
                <a:lnTo>
                  <a:pt x="1951752" y="0"/>
                </a:lnTo>
                <a:lnTo>
                  <a:pt x="1951752" y="2456438"/>
                </a:lnTo>
                <a:lnTo>
                  <a:pt x="0" y="245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75369">
            <a:off x="8414509" y="-1085657"/>
            <a:ext cx="2100246" cy="3300387"/>
          </a:xfrm>
          <a:custGeom>
            <a:avLst/>
            <a:gdLst/>
            <a:ahLst/>
            <a:cxnLst/>
            <a:rect r="r" b="b" t="t" l="l"/>
            <a:pathLst>
              <a:path h="3300387" w="2100246">
                <a:moveTo>
                  <a:pt x="0" y="0"/>
                </a:moveTo>
                <a:lnTo>
                  <a:pt x="2100246" y="0"/>
                </a:lnTo>
                <a:lnTo>
                  <a:pt x="2100246" y="3300388"/>
                </a:lnTo>
                <a:lnTo>
                  <a:pt x="0" y="3300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86488" y="3478346"/>
            <a:ext cx="11688074" cy="198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79"/>
              </a:lnSpc>
            </a:pPr>
            <a:r>
              <a:rPr lang="en-US" sz="13866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THANK YOU!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210996" y="8796705"/>
            <a:ext cx="7253637" cy="461595"/>
          </a:xfrm>
          <a:custGeom>
            <a:avLst/>
            <a:gdLst/>
            <a:ahLst/>
            <a:cxnLst/>
            <a:rect r="r" b="b" t="t" l="l"/>
            <a:pathLst>
              <a:path h="461595" w="7253637">
                <a:moveTo>
                  <a:pt x="0" y="0"/>
                </a:moveTo>
                <a:lnTo>
                  <a:pt x="7253636" y="0"/>
                </a:lnTo>
                <a:lnTo>
                  <a:pt x="7253636" y="461595"/>
                </a:lnTo>
                <a:lnTo>
                  <a:pt x="0" y="461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601058" y="3414329"/>
            <a:ext cx="2049651" cy="20496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-3657843">
            <a:off x="502600" y="6946267"/>
            <a:ext cx="1052201" cy="1052201"/>
          </a:xfrm>
          <a:custGeom>
            <a:avLst/>
            <a:gdLst/>
            <a:ahLst/>
            <a:cxnLst/>
            <a:rect r="r" b="b" t="t" l="l"/>
            <a:pathLst>
              <a:path h="1052201" w="1052201">
                <a:moveTo>
                  <a:pt x="1052200" y="0"/>
                </a:moveTo>
                <a:lnTo>
                  <a:pt x="0" y="0"/>
                </a:lnTo>
                <a:lnTo>
                  <a:pt x="0" y="1052200"/>
                </a:lnTo>
                <a:lnTo>
                  <a:pt x="1052200" y="1052200"/>
                </a:lnTo>
                <a:lnTo>
                  <a:pt x="10522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4611896">
            <a:off x="14292698" y="811487"/>
            <a:ext cx="739227" cy="739227"/>
          </a:xfrm>
          <a:custGeom>
            <a:avLst/>
            <a:gdLst/>
            <a:ahLst/>
            <a:cxnLst/>
            <a:rect r="r" b="b" t="t" l="l"/>
            <a:pathLst>
              <a:path h="739227" w="739227">
                <a:moveTo>
                  <a:pt x="739227" y="0"/>
                </a:moveTo>
                <a:lnTo>
                  <a:pt x="0" y="0"/>
                </a:lnTo>
                <a:lnTo>
                  <a:pt x="0" y="739226"/>
                </a:lnTo>
                <a:lnTo>
                  <a:pt x="739227" y="739226"/>
                </a:lnTo>
                <a:lnTo>
                  <a:pt x="7392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58300"/>
            <a:ext cx="18123271" cy="3086100"/>
            <a:chOff x="0" y="0"/>
            <a:chExt cx="477320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73207" cy="812800"/>
            </a:xfrm>
            <a:custGeom>
              <a:avLst/>
              <a:gdLst/>
              <a:ahLst/>
              <a:cxnLst/>
              <a:rect r="r" b="b" t="t" l="l"/>
              <a:pathLst>
                <a:path h="812800" w="4773207">
                  <a:moveTo>
                    <a:pt x="34174" y="0"/>
                  </a:moveTo>
                  <a:lnTo>
                    <a:pt x="4739033" y="0"/>
                  </a:lnTo>
                  <a:cubicBezTo>
                    <a:pt x="4757907" y="0"/>
                    <a:pt x="4773207" y="15300"/>
                    <a:pt x="4773207" y="34174"/>
                  </a:cubicBezTo>
                  <a:lnTo>
                    <a:pt x="4773207" y="778625"/>
                  </a:lnTo>
                  <a:cubicBezTo>
                    <a:pt x="4773207" y="797500"/>
                    <a:pt x="4757907" y="812800"/>
                    <a:pt x="4739033" y="812800"/>
                  </a:cubicBezTo>
                  <a:lnTo>
                    <a:pt x="34174" y="812800"/>
                  </a:lnTo>
                  <a:cubicBezTo>
                    <a:pt x="15300" y="812800"/>
                    <a:pt x="0" y="797500"/>
                    <a:pt x="0" y="778625"/>
                  </a:cubicBezTo>
                  <a:lnTo>
                    <a:pt x="0" y="34174"/>
                  </a:lnTo>
                  <a:cubicBezTo>
                    <a:pt x="0" y="15300"/>
                    <a:pt x="15300" y="0"/>
                    <a:pt x="34174" y="0"/>
                  </a:cubicBezTo>
                  <a:close/>
                </a:path>
              </a:pathLst>
            </a:custGeom>
            <a:solidFill>
              <a:srgbClr val="47A69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7320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67022" y="-2195582"/>
            <a:ext cx="7134225" cy="71342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170065" y="1865599"/>
            <a:ext cx="5354659" cy="7326026"/>
          </a:xfrm>
          <a:custGeom>
            <a:avLst/>
            <a:gdLst/>
            <a:ahLst/>
            <a:cxnLst/>
            <a:rect r="r" b="b" t="t" l="l"/>
            <a:pathLst>
              <a:path h="7326026" w="5354659">
                <a:moveTo>
                  <a:pt x="5354659" y="0"/>
                </a:moveTo>
                <a:lnTo>
                  <a:pt x="0" y="0"/>
                </a:lnTo>
                <a:lnTo>
                  <a:pt x="0" y="7326026"/>
                </a:lnTo>
                <a:lnTo>
                  <a:pt x="5354659" y="7326026"/>
                </a:lnTo>
                <a:lnTo>
                  <a:pt x="53546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767937">
            <a:off x="13913128" y="1485353"/>
            <a:ext cx="1052201" cy="1052201"/>
          </a:xfrm>
          <a:custGeom>
            <a:avLst/>
            <a:gdLst/>
            <a:ahLst/>
            <a:cxnLst/>
            <a:rect r="r" b="b" t="t" l="l"/>
            <a:pathLst>
              <a:path h="1052201" w="1052201">
                <a:moveTo>
                  <a:pt x="1052201" y="0"/>
                </a:moveTo>
                <a:lnTo>
                  <a:pt x="0" y="0"/>
                </a:lnTo>
                <a:lnTo>
                  <a:pt x="0" y="1052200"/>
                </a:lnTo>
                <a:lnTo>
                  <a:pt x="1052201" y="1052200"/>
                </a:lnTo>
                <a:lnTo>
                  <a:pt x="10522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42183" y="1194111"/>
            <a:ext cx="9962395" cy="14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Problem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1745488" y="4743044"/>
            <a:ext cx="2774188" cy="27741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42183" y="2556137"/>
            <a:ext cx="12072640" cy="637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 individuals face significant challenges in daily organization, time management, and task prioritization due to deficits in executive functions.</a:t>
            </a: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Disorganized routines and environments.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Inefficient time management.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Difficulty prioritizing tasks based on urgency and importance.</a:t>
            </a:r>
          </a:p>
          <a:p>
            <a:pPr algn="l">
              <a:lnSpc>
                <a:spcPts val="4620"/>
              </a:lnSpc>
            </a:pP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These challenges can result in missed deadlines, increased stress, and lower productivity.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13286"/>
            <a:ext cx="9998229" cy="7389825"/>
            <a:chOff x="0" y="0"/>
            <a:chExt cx="2633279" cy="19462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3279" cy="1946291"/>
            </a:xfrm>
            <a:custGeom>
              <a:avLst/>
              <a:gdLst/>
              <a:ahLst/>
              <a:cxnLst/>
              <a:rect r="r" b="b" t="t" l="l"/>
              <a:pathLst>
                <a:path h="1946291" w="2633279">
                  <a:moveTo>
                    <a:pt x="61946" y="0"/>
                  </a:moveTo>
                  <a:lnTo>
                    <a:pt x="2571332" y="0"/>
                  </a:lnTo>
                  <a:cubicBezTo>
                    <a:pt x="2605544" y="0"/>
                    <a:pt x="2633279" y="27734"/>
                    <a:pt x="2633279" y="61946"/>
                  </a:cubicBezTo>
                  <a:lnTo>
                    <a:pt x="2633279" y="1884345"/>
                  </a:lnTo>
                  <a:cubicBezTo>
                    <a:pt x="2633279" y="1918557"/>
                    <a:pt x="2605544" y="1946291"/>
                    <a:pt x="2571332" y="1946291"/>
                  </a:cubicBezTo>
                  <a:lnTo>
                    <a:pt x="61946" y="1946291"/>
                  </a:lnTo>
                  <a:cubicBezTo>
                    <a:pt x="27734" y="1946291"/>
                    <a:pt x="0" y="1918557"/>
                    <a:pt x="0" y="1884345"/>
                  </a:cubicBezTo>
                  <a:lnTo>
                    <a:pt x="0" y="61946"/>
                  </a:lnTo>
                  <a:cubicBezTo>
                    <a:pt x="0" y="27734"/>
                    <a:pt x="27734" y="0"/>
                    <a:pt x="61946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3279" cy="1984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75211" y="4600711"/>
            <a:ext cx="6585105" cy="65851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26979" y="3563834"/>
            <a:ext cx="5832321" cy="5694466"/>
          </a:xfrm>
          <a:custGeom>
            <a:avLst/>
            <a:gdLst/>
            <a:ahLst/>
            <a:cxnLst/>
            <a:rect r="r" b="b" t="t" l="l"/>
            <a:pathLst>
              <a:path h="5694466" w="5832321">
                <a:moveTo>
                  <a:pt x="0" y="0"/>
                </a:moveTo>
                <a:lnTo>
                  <a:pt x="5832321" y="0"/>
                </a:lnTo>
                <a:lnTo>
                  <a:pt x="5832321" y="5694466"/>
                </a:lnTo>
                <a:lnTo>
                  <a:pt x="0" y="569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22662">
            <a:off x="14900700" y="1231211"/>
            <a:ext cx="2002072" cy="2002072"/>
          </a:xfrm>
          <a:custGeom>
            <a:avLst/>
            <a:gdLst/>
            <a:ahLst/>
            <a:cxnLst/>
            <a:rect r="r" b="b" t="t" l="l"/>
            <a:pathLst>
              <a:path h="2002072" w="2002072">
                <a:moveTo>
                  <a:pt x="0" y="0"/>
                </a:moveTo>
                <a:lnTo>
                  <a:pt x="2002071" y="0"/>
                </a:lnTo>
                <a:lnTo>
                  <a:pt x="2002071" y="2002072"/>
                </a:lnTo>
                <a:lnTo>
                  <a:pt x="0" y="2002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1727" y="1104900"/>
            <a:ext cx="11513202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 Proposed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3441" y="2143327"/>
            <a:ext cx="9699297" cy="819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is BrainBuddy?</a:t>
            </a: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BrainBuddy is a mobile app designed to empower users with ADHD to: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Create and prioritize tasks based on urgency, complexity, and deadlines.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Generate personalized daily schedules.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Receive adaptive reminders to stay focused.</a:t>
            </a: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Vision:</a:t>
            </a: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 create a structured, stress-free daily routine that aligns with the user's unique cognitive needs.</a:t>
            </a: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4383960">
            <a:off x="13349466" y="1926118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3" y="0"/>
                </a:lnTo>
                <a:lnTo>
                  <a:pt x="875973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314930" y="-1916345"/>
            <a:ext cx="2945045" cy="29450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125137" y="9210082"/>
            <a:ext cx="2153837" cy="215383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58300"/>
            <a:ext cx="18123271" cy="3086100"/>
            <a:chOff x="0" y="0"/>
            <a:chExt cx="477320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73207" cy="812800"/>
            </a:xfrm>
            <a:custGeom>
              <a:avLst/>
              <a:gdLst/>
              <a:ahLst/>
              <a:cxnLst/>
              <a:rect r="r" b="b" t="t" l="l"/>
              <a:pathLst>
                <a:path h="812800" w="4773207">
                  <a:moveTo>
                    <a:pt x="34174" y="0"/>
                  </a:moveTo>
                  <a:lnTo>
                    <a:pt x="4739033" y="0"/>
                  </a:lnTo>
                  <a:cubicBezTo>
                    <a:pt x="4757907" y="0"/>
                    <a:pt x="4773207" y="15300"/>
                    <a:pt x="4773207" y="34174"/>
                  </a:cubicBezTo>
                  <a:lnTo>
                    <a:pt x="4773207" y="778625"/>
                  </a:lnTo>
                  <a:cubicBezTo>
                    <a:pt x="4773207" y="797500"/>
                    <a:pt x="4757907" y="812800"/>
                    <a:pt x="4739033" y="812800"/>
                  </a:cubicBezTo>
                  <a:lnTo>
                    <a:pt x="34174" y="812800"/>
                  </a:lnTo>
                  <a:cubicBezTo>
                    <a:pt x="15300" y="812800"/>
                    <a:pt x="0" y="797500"/>
                    <a:pt x="0" y="778625"/>
                  </a:cubicBezTo>
                  <a:lnTo>
                    <a:pt x="0" y="34174"/>
                  </a:lnTo>
                  <a:cubicBezTo>
                    <a:pt x="0" y="15300"/>
                    <a:pt x="15300" y="0"/>
                    <a:pt x="34174" y="0"/>
                  </a:cubicBezTo>
                  <a:close/>
                </a:path>
              </a:pathLst>
            </a:custGeom>
            <a:solidFill>
              <a:srgbClr val="47A69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7320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67022" y="-2195582"/>
            <a:ext cx="7134225" cy="71342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1767937">
            <a:off x="13913128" y="1485353"/>
            <a:ext cx="1052201" cy="1052201"/>
          </a:xfrm>
          <a:custGeom>
            <a:avLst/>
            <a:gdLst/>
            <a:ahLst/>
            <a:cxnLst/>
            <a:rect r="r" b="b" t="t" l="l"/>
            <a:pathLst>
              <a:path h="1052201" w="1052201">
                <a:moveTo>
                  <a:pt x="1052201" y="0"/>
                </a:moveTo>
                <a:lnTo>
                  <a:pt x="0" y="0"/>
                </a:lnTo>
                <a:lnTo>
                  <a:pt x="0" y="1052200"/>
                </a:lnTo>
                <a:lnTo>
                  <a:pt x="1052201" y="1052200"/>
                </a:lnTo>
                <a:lnTo>
                  <a:pt x="10522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2183" y="1194111"/>
            <a:ext cx="9962395" cy="14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Objectives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745488" y="4743044"/>
            <a:ext cx="2774188" cy="277418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42183" y="3010486"/>
            <a:ext cx="11688181" cy="5793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u="sng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Goals: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Improve time and task management for ADHD users.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Reduce stress by creating 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organized daily routines.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Provide a reliable and user-friendly app that adapts to individual needs.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b="true" sz="3300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Expected Outcomes:</a:t>
            </a:r>
          </a:p>
          <a:p>
            <a:pPr algn="l" marL="712470" indent="-356235" lvl="1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Enhanced ta</a:t>
            </a: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sk completion rates and productivity.</a:t>
            </a:r>
          </a:p>
          <a:p>
            <a:pPr algn="l" marL="712470" indent="-356235" lvl="1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Positive user feedback on usability and effectiveness.</a:t>
            </a: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767022" y="4743044"/>
            <a:ext cx="5698182" cy="5511696"/>
          </a:xfrm>
          <a:custGeom>
            <a:avLst/>
            <a:gdLst/>
            <a:ahLst/>
            <a:cxnLst/>
            <a:rect r="r" b="b" t="t" l="l"/>
            <a:pathLst>
              <a:path h="5511696" w="5698182">
                <a:moveTo>
                  <a:pt x="0" y="0"/>
                </a:moveTo>
                <a:lnTo>
                  <a:pt x="5698182" y="0"/>
                </a:lnTo>
                <a:lnTo>
                  <a:pt x="5698182" y="5511696"/>
                </a:lnTo>
                <a:lnTo>
                  <a:pt x="0" y="551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2825" y="3083447"/>
            <a:ext cx="2363933" cy="23639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157798">
            <a:off x="16290750" y="7689888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3" y="0"/>
                </a:lnTo>
                <a:lnTo>
                  <a:pt x="875973" y="875973"/>
                </a:lnTo>
                <a:lnTo>
                  <a:pt x="0" y="87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92191" y="3083447"/>
            <a:ext cx="6579976" cy="2363933"/>
            <a:chOff x="0" y="0"/>
            <a:chExt cx="1732998" cy="622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2998" cy="622600"/>
            </a:xfrm>
            <a:custGeom>
              <a:avLst/>
              <a:gdLst/>
              <a:ahLst/>
              <a:cxnLst/>
              <a:rect r="r" b="b" t="t" l="l"/>
              <a:pathLst>
                <a:path h="622600" w="1732998">
                  <a:moveTo>
                    <a:pt x="52946" y="0"/>
                  </a:moveTo>
                  <a:lnTo>
                    <a:pt x="1680052" y="0"/>
                  </a:lnTo>
                  <a:cubicBezTo>
                    <a:pt x="1694094" y="0"/>
                    <a:pt x="1707561" y="5578"/>
                    <a:pt x="1717490" y="15508"/>
                  </a:cubicBezTo>
                  <a:cubicBezTo>
                    <a:pt x="1727420" y="25437"/>
                    <a:pt x="1732998" y="38904"/>
                    <a:pt x="1732998" y="52946"/>
                  </a:cubicBezTo>
                  <a:lnTo>
                    <a:pt x="1732998" y="569653"/>
                  </a:lnTo>
                  <a:cubicBezTo>
                    <a:pt x="1732998" y="583696"/>
                    <a:pt x="1727420" y="597163"/>
                    <a:pt x="1717490" y="607092"/>
                  </a:cubicBezTo>
                  <a:cubicBezTo>
                    <a:pt x="1707561" y="617021"/>
                    <a:pt x="1694094" y="622600"/>
                    <a:pt x="1680052" y="622600"/>
                  </a:cubicBezTo>
                  <a:lnTo>
                    <a:pt x="52946" y="622600"/>
                  </a:lnTo>
                  <a:cubicBezTo>
                    <a:pt x="38904" y="622600"/>
                    <a:pt x="25437" y="617021"/>
                    <a:pt x="15508" y="607092"/>
                  </a:cubicBezTo>
                  <a:cubicBezTo>
                    <a:pt x="5578" y="597163"/>
                    <a:pt x="0" y="583696"/>
                    <a:pt x="0" y="569653"/>
                  </a:cubicBezTo>
                  <a:lnTo>
                    <a:pt x="0" y="52946"/>
                  </a:lnTo>
                  <a:cubicBezTo>
                    <a:pt x="0" y="38904"/>
                    <a:pt x="5578" y="25437"/>
                    <a:pt x="15508" y="15508"/>
                  </a:cubicBezTo>
                  <a:cubicBezTo>
                    <a:pt x="25437" y="5578"/>
                    <a:pt x="38904" y="0"/>
                    <a:pt x="52946" y="0"/>
                  </a:cubicBezTo>
                  <a:close/>
                </a:path>
              </a:pathLst>
            </a:custGeom>
            <a:solidFill>
              <a:srgbClr val="19486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32998" cy="66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472695" y="-1319880"/>
            <a:ext cx="1786605" cy="178660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1341593">
            <a:off x="1247487" y="1715568"/>
            <a:ext cx="981296" cy="981296"/>
          </a:xfrm>
          <a:custGeom>
            <a:avLst/>
            <a:gdLst/>
            <a:ahLst/>
            <a:cxnLst/>
            <a:rect r="r" b="b" t="t" l="l"/>
            <a:pathLst>
              <a:path h="981296" w="981296">
                <a:moveTo>
                  <a:pt x="981296" y="0"/>
                </a:moveTo>
                <a:lnTo>
                  <a:pt x="0" y="0"/>
                </a:lnTo>
                <a:lnTo>
                  <a:pt x="0" y="981296"/>
                </a:lnTo>
                <a:lnTo>
                  <a:pt x="981296" y="981296"/>
                </a:lnTo>
                <a:lnTo>
                  <a:pt x="9812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854012" y="5685506"/>
            <a:ext cx="6579976" cy="2363933"/>
            <a:chOff x="0" y="0"/>
            <a:chExt cx="1732998" cy="622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2998" cy="622600"/>
            </a:xfrm>
            <a:custGeom>
              <a:avLst/>
              <a:gdLst/>
              <a:ahLst/>
              <a:cxnLst/>
              <a:rect r="r" b="b" t="t" l="l"/>
              <a:pathLst>
                <a:path h="622600" w="1732998">
                  <a:moveTo>
                    <a:pt x="52946" y="0"/>
                  </a:moveTo>
                  <a:lnTo>
                    <a:pt x="1680052" y="0"/>
                  </a:lnTo>
                  <a:cubicBezTo>
                    <a:pt x="1694094" y="0"/>
                    <a:pt x="1707561" y="5578"/>
                    <a:pt x="1717490" y="15508"/>
                  </a:cubicBezTo>
                  <a:cubicBezTo>
                    <a:pt x="1727420" y="25437"/>
                    <a:pt x="1732998" y="38904"/>
                    <a:pt x="1732998" y="52946"/>
                  </a:cubicBezTo>
                  <a:lnTo>
                    <a:pt x="1732998" y="569653"/>
                  </a:lnTo>
                  <a:cubicBezTo>
                    <a:pt x="1732998" y="583696"/>
                    <a:pt x="1727420" y="597163"/>
                    <a:pt x="1717490" y="607092"/>
                  </a:cubicBezTo>
                  <a:cubicBezTo>
                    <a:pt x="1707561" y="617021"/>
                    <a:pt x="1694094" y="622600"/>
                    <a:pt x="1680052" y="622600"/>
                  </a:cubicBezTo>
                  <a:lnTo>
                    <a:pt x="52946" y="622600"/>
                  </a:lnTo>
                  <a:cubicBezTo>
                    <a:pt x="38904" y="622600"/>
                    <a:pt x="25437" y="617021"/>
                    <a:pt x="15508" y="607092"/>
                  </a:cubicBezTo>
                  <a:cubicBezTo>
                    <a:pt x="5578" y="597163"/>
                    <a:pt x="0" y="583696"/>
                    <a:pt x="0" y="569653"/>
                  </a:cubicBezTo>
                  <a:lnTo>
                    <a:pt x="0" y="52946"/>
                  </a:lnTo>
                  <a:cubicBezTo>
                    <a:pt x="0" y="38904"/>
                    <a:pt x="5578" y="25437"/>
                    <a:pt x="15508" y="15508"/>
                  </a:cubicBezTo>
                  <a:cubicBezTo>
                    <a:pt x="25437" y="5578"/>
                    <a:pt x="38904" y="0"/>
                    <a:pt x="52946" y="0"/>
                  </a:cubicBezTo>
                  <a:close/>
                </a:path>
              </a:pathLst>
            </a:custGeom>
            <a:solidFill>
              <a:srgbClr val="19486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32998" cy="66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15833" y="3083447"/>
            <a:ext cx="6579976" cy="2363933"/>
            <a:chOff x="0" y="0"/>
            <a:chExt cx="1732998" cy="622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32998" cy="622600"/>
            </a:xfrm>
            <a:custGeom>
              <a:avLst/>
              <a:gdLst/>
              <a:ahLst/>
              <a:cxnLst/>
              <a:rect r="r" b="b" t="t" l="l"/>
              <a:pathLst>
                <a:path h="622600" w="1732998">
                  <a:moveTo>
                    <a:pt x="52946" y="0"/>
                  </a:moveTo>
                  <a:lnTo>
                    <a:pt x="1680052" y="0"/>
                  </a:lnTo>
                  <a:cubicBezTo>
                    <a:pt x="1694094" y="0"/>
                    <a:pt x="1707561" y="5578"/>
                    <a:pt x="1717490" y="15508"/>
                  </a:cubicBezTo>
                  <a:cubicBezTo>
                    <a:pt x="1727420" y="25437"/>
                    <a:pt x="1732998" y="38904"/>
                    <a:pt x="1732998" y="52946"/>
                  </a:cubicBezTo>
                  <a:lnTo>
                    <a:pt x="1732998" y="569653"/>
                  </a:lnTo>
                  <a:cubicBezTo>
                    <a:pt x="1732998" y="583696"/>
                    <a:pt x="1727420" y="597163"/>
                    <a:pt x="1717490" y="607092"/>
                  </a:cubicBezTo>
                  <a:cubicBezTo>
                    <a:pt x="1707561" y="617021"/>
                    <a:pt x="1694094" y="622600"/>
                    <a:pt x="1680052" y="622600"/>
                  </a:cubicBezTo>
                  <a:lnTo>
                    <a:pt x="52946" y="622600"/>
                  </a:lnTo>
                  <a:cubicBezTo>
                    <a:pt x="38904" y="622600"/>
                    <a:pt x="25437" y="617021"/>
                    <a:pt x="15508" y="607092"/>
                  </a:cubicBezTo>
                  <a:cubicBezTo>
                    <a:pt x="5578" y="597163"/>
                    <a:pt x="0" y="583696"/>
                    <a:pt x="0" y="569653"/>
                  </a:cubicBezTo>
                  <a:lnTo>
                    <a:pt x="0" y="52946"/>
                  </a:lnTo>
                  <a:cubicBezTo>
                    <a:pt x="0" y="38904"/>
                    <a:pt x="5578" y="25437"/>
                    <a:pt x="15508" y="15508"/>
                  </a:cubicBezTo>
                  <a:cubicBezTo>
                    <a:pt x="25437" y="5578"/>
                    <a:pt x="38904" y="0"/>
                    <a:pt x="52946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32998" cy="66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844389">
            <a:off x="5108386" y="6436142"/>
            <a:ext cx="1147586" cy="1803350"/>
          </a:xfrm>
          <a:custGeom>
            <a:avLst/>
            <a:gdLst/>
            <a:ahLst/>
            <a:cxnLst/>
            <a:rect r="r" b="b" t="t" l="l"/>
            <a:pathLst>
              <a:path h="1803350" w="1147586">
                <a:moveTo>
                  <a:pt x="0" y="0"/>
                </a:moveTo>
                <a:lnTo>
                  <a:pt x="1147586" y="0"/>
                </a:lnTo>
                <a:lnTo>
                  <a:pt x="1147586" y="1803350"/>
                </a:lnTo>
                <a:lnTo>
                  <a:pt x="0" y="180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28773">
            <a:off x="15289414" y="2953553"/>
            <a:ext cx="1545742" cy="1945442"/>
          </a:xfrm>
          <a:custGeom>
            <a:avLst/>
            <a:gdLst/>
            <a:ahLst/>
            <a:cxnLst/>
            <a:rect r="r" b="b" t="t" l="l"/>
            <a:pathLst>
              <a:path h="1945442" w="1545742">
                <a:moveTo>
                  <a:pt x="0" y="0"/>
                </a:moveTo>
                <a:lnTo>
                  <a:pt x="1545742" y="0"/>
                </a:lnTo>
                <a:lnTo>
                  <a:pt x="1545742" y="1945442"/>
                </a:lnTo>
                <a:lnTo>
                  <a:pt x="0" y="194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926968" y="804137"/>
            <a:ext cx="12434063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 Target Audience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5357" y="3653927"/>
            <a:ext cx="5733644" cy="114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Adults and children diagnosed with ADHD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77178" y="6027720"/>
            <a:ext cx="5733644" cy="26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Individuals looking for structured task and time management solutions.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38999" y="3436739"/>
            <a:ext cx="5733644" cy="212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people that seeking tools to manage disorganization and deadlines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294298" y="2139541"/>
            <a:ext cx="7652019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BrainBuddy is tailored for: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7095" y="7982764"/>
            <a:ext cx="17640905" cy="172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Why ADHD users?</a:t>
            </a:r>
          </a:p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b="true" sz="33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ADHD individuals often lack systems to manage executive function deficits. BrainBuddy addresses this gap with a focused and supportive approach.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54556" y="-888316"/>
            <a:ext cx="4002032" cy="40020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157798">
            <a:off x="1177045" y="1204636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2" y="0"/>
                </a:lnTo>
                <a:lnTo>
                  <a:pt x="875972" y="875972"/>
                </a:lnTo>
                <a:lnTo>
                  <a:pt x="0" y="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3554" y="3563035"/>
            <a:ext cx="1637482" cy="1797635"/>
          </a:xfrm>
          <a:custGeom>
            <a:avLst/>
            <a:gdLst/>
            <a:ahLst/>
            <a:cxnLst/>
            <a:rect r="r" b="b" t="t" l="l"/>
            <a:pathLst>
              <a:path h="1797635" w="1637482">
                <a:moveTo>
                  <a:pt x="0" y="0"/>
                </a:moveTo>
                <a:lnTo>
                  <a:pt x="1637482" y="0"/>
                </a:lnTo>
                <a:lnTo>
                  <a:pt x="1637482" y="1797635"/>
                </a:lnTo>
                <a:lnTo>
                  <a:pt x="0" y="179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37802" y="3563035"/>
            <a:ext cx="1814127" cy="1797635"/>
          </a:xfrm>
          <a:custGeom>
            <a:avLst/>
            <a:gdLst/>
            <a:ahLst/>
            <a:cxnLst/>
            <a:rect r="r" b="b" t="t" l="l"/>
            <a:pathLst>
              <a:path h="1797635" w="1814127">
                <a:moveTo>
                  <a:pt x="0" y="0"/>
                </a:moveTo>
                <a:lnTo>
                  <a:pt x="1814127" y="0"/>
                </a:lnTo>
                <a:lnTo>
                  <a:pt x="1814127" y="1797635"/>
                </a:lnTo>
                <a:lnTo>
                  <a:pt x="0" y="1797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5128" y="3568750"/>
            <a:ext cx="1841153" cy="1797635"/>
          </a:xfrm>
          <a:custGeom>
            <a:avLst/>
            <a:gdLst/>
            <a:ahLst/>
            <a:cxnLst/>
            <a:rect r="r" b="b" t="t" l="l"/>
            <a:pathLst>
              <a:path h="1797635" w="1841153">
                <a:moveTo>
                  <a:pt x="0" y="0"/>
                </a:moveTo>
                <a:lnTo>
                  <a:pt x="1841153" y="0"/>
                </a:lnTo>
                <a:lnTo>
                  <a:pt x="1841153" y="1797635"/>
                </a:lnTo>
                <a:lnTo>
                  <a:pt x="0" y="1797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66492" y="3568750"/>
            <a:ext cx="1147586" cy="1803350"/>
          </a:xfrm>
          <a:custGeom>
            <a:avLst/>
            <a:gdLst/>
            <a:ahLst/>
            <a:cxnLst/>
            <a:rect r="r" b="b" t="t" l="l"/>
            <a:pathLst>
              <a:path h="1803350" w="1147586">
                <a:moveTo>
                  <a:pt x="0" y="0"/>
                </a:moveTo>
                <a:lnTo>
                  <a:pt x="1147586" y="0"/>
                </a:lnTo>
                <a:lnTo>
                  <a:pt x="1147586" y="1803350"/>
                </a:lnTo>
                <a:lnTo>
                  <a:pt x="0" y="1803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16629" y="5810250"/>
            <a:ext cx="3640145" cy="1383990"/>
            <a:chOff x="0" y="0"/>
            <a:chExt cx="958721" cy="3645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8721" cy="364508"/>
            </a:xfrm>
            <a:custGeom>
              <a:avLst/>
              <a:gdLst/>
              <a:ahLst/>
              <a:cxnLst/>
              <a:rect r="r" b="b" t="t" l="l"/>
              <a:pathLst>
                <a:path h="364508" w="958721">
                  <a:moveTo>
                    <a:pt x="95707" y="0"/>
                  </a:moveTo>
                  <a:lnTo>
                    <a:pt x="863015" y="0"/>
                  </a:lnTo>
                  <a:cubicBezTo>
                    <a:pt x="915872" y="0"/>
                    <a:pt x="958721" y="42849"/>
                    <a:pt x="958721" y="95707"/>
                  </a:cubicBezTo>
                  <a:lnTo>
                    <a:pt x="958721" y="268801"/>
                  </a:lnTo>
                  <a:cubicBezTo>
                    <a:pt x="958721" y="321658"/>
                    <a:pt x="915872" y="364508"/>
                    <a:pt x="863015" y="364508"/>
                  </a:cubicBezTo>
                  <a:lnTo>
                    <a:pt x="95707" y="364508"/>
                  </a:lnTo>
                  <a:cubicBezTo>
                    <a:pt x="42849" y="364508"/>
                    <a:pt x="0" y="321658"/>
                    <a:pt x="0" y="268801"/>
                  </a:cubicBezTo>
                  <a:lnTo>
                    <a:pt x="0" y="95707"/>
                  </a:lnTo>
                  <a:cubicBezTo>
                    <a:pt x="0" y="42849"/>
                    <a:pt x="42849" y="0"/>
                    <a:pt x="95707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58721" cy="40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89785" y="5810250"/>
            <a:ext cx="3640145" cy="1383990"/>
            <a:chOff x="0" y="0"/>
            <a:chExt cx="958721" cy="3645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8721" cy="364508"/>
            </a:xfrm>
            <a:custGeom>
              <a:avLst/>
              <a:gdLst/>
              <a:ahLst/>
              <a:cxnLst/>
              <a:rect r="r" b="b" t="t" l="l"/>
              <a:pathLst>
                <a:path h="364508" w="958721">
                  <a:moveTo>
                    <a:pt x="95707" y="0"/>
                  </a:moveTo>
                  <a:lnTo>
                    <a:pt x="863015" y="0"/>
                  </a:lnTo>
                  <a:cubicBezTo>
                    <a:pt x="915872" y="0"/>
                    <a:pt x="958721" y="42849"/>
                    <a:pt x="958721" y="95707"/>
                  </a:cubicBezTo>
                  <a:lnTo>
                    <a:pt x="958721" y="268801"/>
                  </a:lnTo>
                  <a:cubicBezTo>
                    <a:pt x="958721" y="321658"/>
                    <a:pt x="915872" y="364508"/>
                    <a:pt x="863015" y="364508"/>
                  </a:cubicBezTo>
                  <a:lnTo>
                    <a:pt x="95707" y="364508"/>
                  </a:lnTo>
                  <a:cubicBezTo>
                    <a:pt x="42849" y="364508"/>
                    <a:pt x="0" y="321658"/>
                    <a:pt x="0" y="268801"/>
                  </a:cubicBezTo>
                  <a:lnTo>
                    <a:pt x="0" y="95707"/>
                  </a:lnTo>
                  <a:cubicBezTo>
                    <a:pt x="0" y="42849"/>
                    <a:pt x="42849" y="0"/>
                    <a:pt x="95707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58721" cy="40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2941" y="5810250"/>
            <a:ext cx="3640145" cy="1383990"/>
            <a:chOff x="0" y="0"/>
            <a:chExt cx="958721" cy="3645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8721" cy="364508"/>
            </a:xfrm>
            <a:custGeom>
              <a:avLst/>
              <a:gdLst/>
              <a:ahLst/>
              <a:cxnLst/>
              <a:rect r="r" b="b" t="t" l="l"/>
              <a:pathLst>
                <a:path h="364508" w="958721">
                  <a:moveTo>
                    <a:pt x="95707" y="0"/>
                  </a:moveTo>
                  <a:lnTo>
                    <a:pt x="863015" y="0"/>
                  </a:lnTo>
                  <a:cubicBezTo>
                    <a:pt x="915872" y="0"/>
                    <a:pt x="958721" y="42849"/>
                    <a:pt x="958721" y="95707"/>
                  </a:cubicBezTo>
                  <a:lnTo>
                    <a:pt x="958721" y="268801"/>
                  </a:lnTo>
                  <a:cubicBezTo>
                    <a:pt x="958721" y="321658"/>
                    <a:pt x="915872" y="364508"/>
                    <a:pt x="863015" y="364508"/>
                  </a:cubicBezTo>
                  <a:lnTo>
                    <a:pt x="95707" y="364508"/>
                  </a:lnTo>
                  <a:cubicBezTo>
                    <a:pt x="42849" y="364508"/>
                    <a:pt x="0" y="321658"/>
                    <a:pt x="0" y="268801"/>
                  </a:cubicBezTo>
                  <a:lnTo>
                    <a:pt x="0" y="95707"/>
                  </a:lnTo>
                  <a:cubicBezTo>
                    <a:pt x="0" y="42849"/>
                    <a:pt x="42849" y="0"/>
                    <a:pt x="95707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58721" cy="40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15031" y="6144585"/>
            <a:ext cx="3074529" cy="60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220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Task Creation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2971" y="7332597"/>
            <a:ext cx="3940084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can add tasks with attributes like urgency, difficulty, and recurrence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572593" y="5863615"/>
            <a:ext cx="3074529" cy="116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220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Dynamic Scheduling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82618" y="7332597"/>
            <a:ext cx="3647312" cy="212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Three optimized schedule options generated daily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568597" y="5920249"/>
            <a:ext cx="3074529" cy="1728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220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Adaptive Reminders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282205" y="7332597"/>
            <a:ext cx="3647312" cy="159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Notifications to prompt focus and task completion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343473" y="5810250"/>
            <a:ext cx="3640145" cy="1383990"/>
            <a:chOff x="0" y="0"/>
            <a:chExt cx="958721" cy="3645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8721" cy="364508"/>
            </a:xfrm>
            <a:custGeom>
              <a:avLst/>
              <a:gdLst/>
              <a:ahLst/>
              <a:cxnLst/>
              <a:rect r="r" b="b" t="t" l="l"/>
              <a:pathLst>
                <a:path h="364508" w="958721">
                  <a:moveTo>
                    <a:pt x="95707" y="0"/>
                  </a:moveTo>
                  <a:lnTo>
                    <a:pt x="863015" y="0"/>
                  </a:lnTo>
                  <a:cubicBezTo>
                    <a:pt x="915872" y="0"/>
                    <a:pt x="958721" y="42849"/>
                    <a:pt x="958721" y="95707"/>
                  </a:cubicBezTo>
                  <a:lnTo>
                    <a:pt x="958721" y="268801"/>
                  </a:lnTo>
                  <a:cubicBezTo>
                    <a:pt x="958721" y="321658"/>
                    <a:pt x="915872" y="364508"/>
                    <a:pt x="863015" y="364508"/>
                  </a:cubicBezTo>
                  <a:lnTo>
                    <a:pt x="95707" y="364508"/>
                  </a:lnTo>
                  <a:cubicBezTo>
                    <a:pt x="42849" y="364508"/>
                    <a:pt x="0" y="321658"/>
                    <a:pt x="0" y="268801"/>
                  </a:cubicBezTo>
                  <a:lnTo>
                    <a:pt x="0" y="95707"/>
                  </a:lnTo>
                  <a:cubicBezTo>
                    <a:pt x="0" y="42849"/>
                    <a:pt x="42849" y="0"/>
                    <a:pt x="95707" y="0"/>
                  </a:cubicBezTo>
                  <a:close/>
                </a:path>
              </a:pathLst>
            </a:custGeom>
            <a:solidFill>
              <a:srgbClr val="2687D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958721" cy="40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573467" y="6005974"/>
            <a:ext cx="3124475" cy="139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spc="220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ADHD-Friendly Interface</a:t>
            </a:r>
          </a:p>
          <a:p>
            <a:pPr algn="ctr">
              <a:lnSpc>
                <a:spcPts val="352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230641" y="7308540"/>
            <a:ext cx="4066831" cy="26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 aids and color coding for clarity.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Clean design to minimize distractions</a:t>
            </a:r>
          </a:p>
          <a:p>
            <a:pPr algn="ctr">
              <a:lnSpc>
                <a:spcPts val="4200"/>
              </a:lnSpc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15795107" y="1051209"/>
            <a:ext cx="1502365" cy="150236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true" flipV="false" rot="1341593">
            <a:off x="16292269" y="2044277"/>
            <a:ext cx="1162735" cy="1162735"/>
          </a:xfrm>
          <a:custGeom>
            <a:avLst/>
            <a:gdLst/>
            <a:ahLst/>
            <a:cxnLst/>
            <a:rect r="r" b="b" t="t" l="l"/>
            <a:pathLst>
              <a:path h="1162735" w="1162735">
                <a:moveTo>
                  <a:pt x="1162734" y="0"/>
                </a:moveTo>
                <a:lnTo>
                  <a:pt x="0" y="0"/>
                </a:lnTo>
                <a:lnTo>
                  <a:pt x="0" y="1162734"/>
                </a:lnTo>
                <a:lnTo>
                  <a:pt x="1162734" y="1162734"/>
                </a:lnTo>
                <a:lnTo>
                  <a:pt x="11627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7526072" y="6642027"/>
            <a:ext cx="2616273" cy="261627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689560" y="971134"/>
            <a:ext cx="9962395" cy="14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Core Features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5233" y="5617831"/>
            <a:ext cx="2363933" cy="23639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24159" y="1059875"/>
            <a:ext cx="1468583" cy="14685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9258300"/>
            <a:ext cx="18064043" cy="3019425"/>
            <a:chOff x="0" y="0"/>
            <a:chExt cx="4757608" cy="7952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7608" cy="795239"/>
            </a:xfrm>
            <a:custGeom>
              <a:avLst/>
              <a:gdLst/>
              <a:ahLst/>
              <a:cxnLst/>
              <a:rect r="r" b="b" t="t" l="l"/>
              <a:pathLst>
                <a:path h="795239" w="4757608">
                  <a:moveTo>
                    <a:pt x="34287" y="0"/>
                  </a:moveTo>
                  <a:lnTo>
                    <a:pt x="4723321" y="0"/>
                  </a:lnTo>
                  <a:cubicBezTo>
                    <a:pt x="4732415" y="0"/>
                    <a:pt x="4741136" y="3612"/>
                    <a:pt x="4747566" y="10042"/>
                  </a:cubicBezTo>
                  <a:cubicBezTo>
                    <a:pt x="4753996" y="16472"/>
                    <a:pt x="4757608" y="25193"/>
                    <a:pt x="4757608" y="34287"/>
                  </a:cubicBezTo>
                  <a:lnTo>
                    <a:pt x="4757608" y="760953"/>
                  </a:lnTo>
                  <a:cubicBezTo>
                    <a:pt x="4757608" y="770046"/>
                    <a:pt x="4753996" y="778767"/>
                    <a:pt x="4747566" y="785197"/>
                  </a:cubicBezTo>
                  <a:cubicBezTo>
                    <a:pt x="4741136" y="791627"/>
                    <a:pt x="4732415" y="795239"/>
                    <a:pt x="4723321" y="795239"/>
                  </a:cubicBezTo>
                  <a:lnTo>
                    <a:pt x="34287" y="795239"/>
                  </a:lnTo>
                  <a:cubicBezTo>
                    <a:pt x="15351" y="795239"/>
                    <a:pt x="0" y="779889"/>
                    <a:pt x="0" y="760953"/>
                  </a:cubicBezTo>
                  <a:lnTo>
                    <a:pt x="0" y="34287"/>
                  </a:lnTo>
                  <a:cubicBezTo>
                    <a:pt x="0" y="15351"/>
                    <a:pt x="15351" y="0"/>
                    <a:pt x="34287" y="0"/>
                  </a:cubicBezTo>
                  <a:close/>
                </a:path>
              </a:pathLst>
            </a:custGeom>
            <a:solidFill>
              <a:srgbClr val="47A6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57608" cy="833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82763" y="230650"/>
            <a:ext cx="1877531" cy="1868143"/>
          </a:xfrm>
          <a:custGeom>
            <a:avLst/>
            <a:gdLst/>
            <a:ahLst/>
            <a:cxnLst/>
            <a:rect r="r" b="b" t="t" l="l"/>
            <a:pathLst>
              <a:path h="1868143" w="1877531">
                <a:moveTo>
                  <a:pt x="0" y="0"/>
                </a:moveTo>
                <a:lnTo>
                  <a:pt x="1877531" y="0"/>
                </a:lnTo>
                <a:lnTo>
                  <a:pt x="1877531" y="1868143"/>
                </a:lnTo>
                <a:lnTo>
                  <a:pt x="0" y="1868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98611" y="839589"/>
            <a:ext cx="16985780" cy="125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Requirements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6990" y="2461784"/>
            <a:ext cx="8394152" cy="766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</a:t>
            </a:r>
            <a:r>
              <a:rPr lang="en-US" b="true" sz="3499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ctional Requirements: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application must allow users to input tasks.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application will enable users to mark tasks as complete or leave them pending.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application must update the status of tasks and remove completed tasks from the active list.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application must calculate and present three task schedule options tailored to the user’s preferences.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  <a:p>
            <a:pPr algn="l">
              <a:lnSpc>
                <a:spcPts val="43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394942" y="2461784"/>
            <a:ext cx="8572319" cy="711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trike="noStrike" u="sng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Non-Functional Requirements: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tasks can be inserted with attributes such as name, urgency, difficulty, deadline, duration, and recurrence type (daily, weekly, or monthly). 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Preferences will be set for attributes such as notification times and their available time blocks. 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 strike="noStrik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will offer an ADHD-friendly interface with clear, intuitive navigation and features such as large buttons and readable fonts.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508" y="3241587"/>
            <a:ext cx="778344" cy="778344"/>
          </a:xfrm>
          <a:custGeom>
            <a:avLst/>
            <a:gdLst/>
            <a:ahLst/>
            <a:cxnLst/>
            <a:rect r="r" b="b" t="t" l="l"/>
            <a:pathLst>
              <a:path h="778344" w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0508" y="5576270"/>
            <a:ext cx="778344" cy="778344"/>
          </a:xfrm>
          <a:custGeom>
            <a:avLst/>
            <a:gdLst/>
            <a:ahLst/>
            <a:cxnLst/>
            <a:rect r="r" b="b" t="t" l="l"/>
            <a:pathLst>
              <a:path h="778344" w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70508" y="7781779"/>
            <a:ext cx="778344" cy="778344"/>
          </a:xfrm>
          <a:custGeom>
            <a:avLst/>
            <a:gdLst/>
            <a:ahLst/>
            <a:cxnLst/>
            <a:rect r="r" b="b" t="t" l="l"/>
            <a:pathLst>
              <a:path h="778344" w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00571" y="3131861"/>
            <a:ext cx="778344" cy="778344"/>
          </a:xfrm>
          <a:custGeom>
            <a:avLst/>
            <a:gdLst/>
            <a:ahLst/>
            <a:cxnLst/>
            <a:rect r="r" b="b" t="t" l="l"/>
            <a:pathLst>
              <a:path h="778344" w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00571" y="5466543"/>
            <a:ext cx="778344" cy="778344"/>
          </a:xfrm>
          <a:custGeom>
            <a:avLst/>
            <a:gdLst/>
            <a:ahLst/>
            <a:cxnLst/>
            <a:rect r="r" b="b" t="t" l="l"/>
            <a:pathLst>
              <a:path h="778344" w="778344">
                <a:moveTo>
                  <a:pt x="0" y="0"/>
                </a:moveTo>
                <a:lnTo>
                  <a:pt x="778344" y="0"/>
                </a:lnTo>
                <a:lnTo>
                  <a:pt x="778344" y="778345"/>
                </a:lnTo>
                <a:lnTo>
                  <a:pt x="0" y="77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00571" y="7672052"/>
            <a:ext cx="778344" cy="778344"/>
          </a:xfrm>
          <a:custGeom>
            <a:avLst/>
            <a:gdLst/>
            <a:ahLst/>
            <a:cxnLst/>
            <a:rect r="r" b="b" t="t" l="l"/>
            <a:pathLst>
              <a:path h="778344" w="778344">
                <a:moveTo>
                  <a:pt x="0" y="0"/>
                </a:moveTo>
                <a:lnTo>
                  <a:pt x="778344" y="0"/>
                </a:lnTo>
                <a:lnTo>
                  <a:pt x="778344" y="778344"/>
                </a:lnTo>
                <a:lnTo>
                  <a:pt x="0" y="778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78915" y="4011476"/>
            <a:ext cx="4304325" cy="109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Overview of tasks and progress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286888" y="-1990725"/>
            <a:ext cx="7134225" cy="71342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20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157798">
            <a:off x="16821314" y="2823763"/>
            <a:ext cx="875973" cy="875973"/>
          </a:xfrm>
          <a:custGeom>
            <a:avLst/>
            <a:gdLst/>
            <a:ahLst/>
            <a:cxnLst/>
            <a:rect r="r" b="b" t="t" l="l"/>
            <a:pathLst>
              <a:path h="875973" w="875973">
                <a:moveTo>
                  <a:pt x="0" y="0"/>
                </a:moveTo>
                <a:lnTo>
                  <a:pt x="875972" y="0"/>
                </a:lnTo>
                <a:lnTo>
                  <a:pt x="875972" y="875973"/>
                </a:lnTo>
                <a:lnTo>
                  <a:pt x="0" y="875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582" y="8068537"/>
            <a:ext cx="2099201" cy="2099201"/>
          </a:xfrm>
          <a:custGeom>
            <a:avLst/>
            <a:gdLst/>
            <a:ahLst/>
            <a:cxnLst/>
            <a:rect r="r" b="b" t="t" l="l"/>
            <a:pathLst>
              <a:path h="2099201" w="2099201">
                <a:moveTo>
                  <a:pt x="0" y="0"/>
                </a:moveTo>
                <a:lnTo>
                  <a:pt x="2099201" y="0"/>
                </a:lnTo>
                <a:lnTo>
                  <a:pt x="2099201" y="2099200"/>
                </a:lnTo>
                <a:lnTo>
                  <a:pt x="0" y="2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48852" y="4121203"/>
            <a:ext cx="4304325" cy="109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200" b="tru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Minimal distractions, intuitive layout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20880" y="750945"/>
            <a:ext cx="12000026" cy="14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 </a:t>
            </a:r>
            <a:r>
              <a:rPr lang="en-US" sz="9999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User Interface (UI)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0508" y="1889183"/>
            <a:ext cx="5625343" cy="8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79"/>
              </a:lnSpc>
              <a:spcBef>
                <a:spcPct val="0"/>
              </a:spcBef>
            </a:pPr>
            <a:r>
              <a:rPr lang="en-US" sz="4699" spc="324" strike="noStrike" u="sng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Design Principles: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09302" y="3095145"/>
            <a:ext cx="3107261" cy="8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79"/>
              </a:lnSpc>
              <a:spcBef>
                <a:spcPct val="0"/>
              </a:spcBef>
            </a:pPr>
            <a:r>
              <a:rPr lang="en-US" sz="4699" spc="324" strike="noStrike" u="none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Simplicity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12310" y="5287626"/>
            <a:ext cx="3977409" cy="8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Accessibility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38068" y="6306989"/>
            <a:ext cx="5160178" cy="109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Large buttons, readable fonts, color coding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09302" y="7635337"/>
            <a:ext cx="4435800" cy="8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Customization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38068" y="8658940"/>
            <a:ext cx="4306861" cy="109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Adjustable features to suit user needs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91723" y="1889183"/>
            <a:ext cx="5761913" cy="89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79"/>
              </a:lnSpc>
              <a:spcBef>
                <a:spcPct val="0"/>
              </a:spcBef>
            </a:pPr>
            <a:r>
              <a:rPr lang="en-US" sz="4699" spc="324" u="sng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Key Screens: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22106" y="2985419"/>
            <a:ext cx="3341778" cy="8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Dashboard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83805" y="5177899"/>
            <a:ext cx="5298796" cy="89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Focus Mode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68130" y="6197263"/>
            <a:ext cx="5160178" cy="109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Timer to track task completion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70393" y="7525610"/>
            <a:ext cx="4373743" cy="8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79"/>
              </a:lnSpc>
              <a:spcBef>
                <a:spcPct val="0"/>
              </a:spcBef>
            </a:pPr>
            <a:r>
              <a:rPr lang="en-US" sz="4699" spc="324">
                <a:solidFill>
                  <a:srgbClr val="19486E"/>
                </a:solidFill>
                <a:latin typeface="Funtastic"/>
                <a:ea typeface="Funtastic"/>
                <a:cs typeface="Funtastic"/>
                <a:sym typeface="Funtastic"/>
              </a:rPr>
              <a:t>Task Creation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68130" y="8549213"/>
            <a:ext cx="4306861" cy="109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948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Simple form to input and prioritize tasks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DAGcVqp-JP4</dc:identifier>
  <dcterms:modified xsi:type="dcterms:W3CDTF">2011-08-01T06:04:30Z</dcterms:modified>
  <cp:revision>1</cp:revision>
  <dc:title>BARINBUDDY</dc:title>
</cp:coreProperties>
</file>